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2"/>
  </p:notesMasterIdLst>
  <p:sldIdLst>
    <p:sldId id="256" r:id="rId3"/>
    <p:sldId id="257" r:id="rId4"/>
    <p:sldId id="258" r:id="rId5"/>
    <p:sldId id="259" r:id="rId6"/>
    <p:sldId id="260" r:id="rId7"/>
    <p:sldId id="261" r:id="rId8"/>
    <p:sldId id="262" r:id="rId9"/>
    <p:sldId id="263" r:id="rId10"/>
    <p:sldId id="264" r:id="rId11"/>
  </p:sldIdLst>
  <p:sldSz cx="9144000" cy="5143500" type="screen16x9"/>
  <p:notesSz cx="6858000" cy="9144000"/>
  <p:embeddedFontLst>
    <p:embeddedFont>
      <p:font typeface="Book Antiqua" panose="02040602050305030304" pitchFamily="18" charset="0"/>
      <p:regular r:id="rId13"/>
      <p:bold r:id="rId14"/>
      <p:italic r:id="rId15"/>
      <p:boldItalic r:id="rId16"/>
    </p:embeddedFont>
    <p:embeddedFont>
      <p:font typeface="Calibri" panose="020F0502020204030204" pitchFamily="34" charset="0"/>
      <p:regular r:id="rId17"/>
      <p:bold r:id="rId18"/>
      <p:italic r:id="rId19"/>
      <p:boldItalic r:id="rId20"/>
    </p:embeddedFont>
    <p:embeddedFont>
      <p:font typeface="Cambria" panose="02040503050406030204" pitchFamily="18" charset="0"/>
      <p:regular r:id="rId21"/>
      <p:bold r:id="rId22"/>
      <p:italic r:id="rId23"/>
      <p:boldItalic r:id="rId24"/>
    </p:embeddedFont>
    <p:embeddedFont>
      <p:font typeface="Handlee" panose="020B0604020202020204" charset="0"/>
      <p:regular r:id="rId25"/>
    </p:embeddedFont>
    <p:embeddedFont>
      <p:font typeface="Merienda" panose="020B0604020202020204" charset="0"/>
      <p:regular r:id="rId26"/>
      <p:bold r:id="rId27"/>
    </p:embeddedFont>
    <p:embeddedFont>
      <p:font typeface="Walter Turncoat"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344DE0-F968-95AE-5BEC-CB4B84E82ECB}" v="1" dt="2022-05-11T15:37:23.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Meillon, Gabrielle (DEM)" userId="S::gabrielle.demeillon@dem.ri.gov::23565b24-b63b-42c1-89ca-b505a42e6b81" providerId="AD" clId="Web-{2A344DE0-F968-95AE-5BEC-CB4B84E82ECB}"/>
    <pc:docChg chg="modSld">
      <pc:chgData name="DeMeillon, Gabrielle (DEM)" userId="S::gabrielle.demeillon@dem.ri.gov::23565b24-b63b-42c1-89ca-b505a42e6b81" providerId="AD" clId="Web-{2A344DE0-F968-95AE-5BEC-CB4B84E82ECB}" dt="2022-05-11T15:37:23.249" v="0" actId="1076"/>
      <pc:docMkLst>
        <pc:docMk/>
      </pc:docMkLst>
      <pc:sldChg chg="modSp">
        <pc:chgData name="DeMeillon, Gabrielle (DEM)" userId="S::gabrielle.demeillon@dem.ri.gov::23565b24-b63b-42c1-89ca-b505a42e6b81" providerId="AD" clId="Web-{2A344DE0-F968-95AE-5BEC-CB4B84E82ECB}" dt="2022-05-11T15:37:23.249" v="0" actId="1076"/>
        <pc:sldMkLst>
          <pc:docMk/>
          <pc:sldMk cId="0" sldId="264"/>
        </pc:sldMkLst>
        <pc:spChg chg="mod">
          <ac:chgData name="DeMeillon, Gabrielle (DEM)" userId="S::gabrielle.demeillon@dem.ri.gov::23565b24-b63b-42c1-89ca-b505a42e6b81" providerId="AD" clId="Web-{2A344DE0-F968-95AE-5BEC-CB4B84E82ECB}" dt="2022-05-11T15:37:23.249" v="0" actId="1076"/>
          <ac:spMkLst>
            <pc:docMk/>
            <pc:sldMk cId="0" sldId="264"/>
            <ac:spMk id="25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160be8d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mbria"/>
                <a:ea typeface="Cambria"/>
                <a:cs typeface="Cambria"/>
                <a:sym typeface="Cambria"/>
              </a:rPr>
              <a:t>When we think of forests we typically think of any place that has a lot of trees. Forest habitats can vary greatly depending on how long they have been around. Natural events such as fires and floods can reset very old “climax forests”, changing them into fields and meadows. Young forests occur about 26-50 years after a forest is reset. It is made up of dense shrubs and young trees that provide plenty of cover for smaller animals. This diagram shows the different stages of forest succession. </a:t>
            </a:r>
            <a:endParaRPr sz="1200">
              <a:latin typeface="Cambria"/>
              <a:ea typeface="Cambria"/>
              <a:cs typeface="Cambria"/>
              <a:sym typeface="Cambria"/>
            </a:endParaRPr>
          </a:p>
        </p:txBody>
      </p:sp>
      <p:sp>
        <p:nvSpPr>
          <p:cNvPr id="136" name="Google Shape;136;g6160be8d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160be8d94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160be8d94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mbria"/>
                <a:ea typeface="Cambria"/>
                <a:cs typeface="Cambria"/>
                <a:sym typeface="Cambria"/>
              </a:rPr>
              <a:t>All of these animals depend on young forests to survive. Today we will discuss an important species that live in young forests in Rhode Island, the American woodcock (circled on click).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From left to right: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Ruffed grouse, bobcat, New England cottontail, wood turtle, box turtle</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Yellow warbler, American woodcock, black-and-white warbler, indigo bunting, Eastern towhee, black-billed cuckoo</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Smooth green snake, black racer, whip-poor-will, scarlet tanager, ovenbird</a:t>
            </a:r>
            <a:endParaRPr sz="1200">
              <a:latin typeface="Cambria"/>
              <a:ea typeface="Cambria"/>
              <a:cs typeface="Cambria"/>
              <a:sym typeface="Cambr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160be8d9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g6160be8d9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160be8d94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mbria"/>
              <a:buChar char="●"/>
            </a:pPr>
            <a:r>
              <a:rPr lang="en" sz="1200">
                <a:latin typeface="Cambria"/>
                <a:ea typeface="Cambria"/>
                <a:cs typeface="Cambria"/>
                <a:sym typeface="Cambria"/>
              </a:rPr>
              <a:t>Ask the class what how they think these adaptations help woodcock to survive?</a:t>
            </a:r>
            <a:endParaRPr sz="1200">
              <a:latin typeface="Cambria"/>
              <a:ea typeface="Cambria"/>
              <a:cs typeface="Cambria"/>
              <a:sym typeface="Cambria"/>
            </a:endParaRPr>
          </a:p>
          <a:p>
            <a:pPr marL="914400" lvl="1" indent="-304800" algn="l" rtl="0">
              <a:spcBef>
                <a:spcPts val="0"/>
              </a:spcBef>
              <a:spcAft>
                <a:spcPts val="0"/>
              </a:spcAft>
              <a:buSzPts val="1200"/>
              <a:buFont typeface="Cambria"/>
              <a:buChar char="○"/>
            </a:pPr>
            <a:r>
              <a:rPr lang="en" sz="1200">
                <a:latin typeface="Cambria"/>
                <a:ea typeface="Cambria"/>
                <a:cs typeface="Cambria"/>
                <a:sym typeface="Cambria"/>
              </a:rPr>
              <a:t>Flexible beak and rough tongue help woodcock while foraging for food: eat insects and worms by “bobbing” for them in the dirt! (on click new image with link to video will appear)</a:t>
            </a:r>
            <a:endParaRPr sz="1200">
              <a:latin typeface="Cambria"/>
              <a:ea typeface="Cambria"/>
              <a:cs typeface="Cambria"/>
              <a:sym typeface="Cambria"/>
            </a:endParaRPr>
          </a:p>
          <a:p>
            <a:pPr marL="914400" lvl="1" indent="-304800" algn="l" rtl="0">
              <a:spcBef>
                <a:spcPts val="0"/>
              </a:spcBef>
              <a:spcAft>
                <a:spcPts val="0"/>
              </a:spcAft>
              <a:buSzPts val="1200"/>
              <a:buFont typeface="Cambria"/>
              <a:buChar char="○"/>
            </a:pPr>
            <a:r>
              <a:rPr lang="en" sz="1200">
                <a:latin typeface="Cambria"/>
                <a:ea typeface="Cambria"/>
                <a:cs typeface="Cambria"/>
                <a:sym typeface="Cambria"/>
              </a:rPr>
              <a:t>Camouflage and 360 degree field of vision helps protect them from predators</a:t>
            </a:r>
            <a:endParaRPr sz="1200">
              <a:latin typeface="Cambria"/>
              <a:ea typeface="Cambria"/>
              <a:cs typeface="Cambria"/>
              <a:sym typeface="Cambria"/>
            </a:endParaRPr>
          </a:p>
        </p:txBody>
      </p:sp>
      <p:sp>
        <p:nvSpPr>
          <p:cNvPr id="188" name="Google Shape;188;g6160be8d94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160be8d94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aseline="-25000">
                <a:latin typeface="Cambria"/>
                <a:ea typeface="Cambria"/>
                <a:cs typeface="Cambria"/>
                <a:sym typeface="Cambria"/>
              </a:rPr>
              <a:t>In late winter/early spring, woodcock perform a mating display called the skydance. Read the excerpt by Aldo Leopold:</a:t>
            </a:r>
            <a:endParaRPr sz="1800" baseline="-25000">
              <a:latin typeface="Cambria"/>
              <a:ea typeface="Cambria"/>
              <a:cs typeface="Cambria"/>
              <a:sym typeface="Cambria"/>
            </a:endParaRPr>
          </a:p>
          <a:p>
            <a:pPr marL="0" lvl="0" indent="0" algn="l" rtl="0">
              <a:spcBef>
                <a:spcPts val="0"/>
              </a:spcBef>
              <a:spcAft>
                <a:spcPts val="0"/>
              </a:spcAft>
              <a:buNone/>
            </a:pPr>
            <a:endParaRPr sz="1800" baseline="-25000">
              <a:latin typeface="Cambria"/>
              <a:ea typeface="Cambria"/>
              <a:cs typeface="Cambria"/>
              <a:sym typeface="Cambria"/>
            </a:endParaRPr>
          </a:p>
          <a:p>
            <a:pPr marL="914400" lvl="1" indent="-298450" algn="l" rtl="0">
              <a:lnSpc>
                <a:spcPct val="115000"/>
              </a:lnSpc>
              <a:spcBef>
                <a:spcPts val="0"/>
              </a:spcBef>
              <a:spcAft>
                <a:spcPts val="0"/>
              </a:spcAft>
              <a:buClr>
                <a:schemeClr val="dk1"/>
              </a:buClr>
              <a:buSzPts val="1100"/>
              <a:buChar char="○"/>
            </a:pPr>
            <a:r>
              <a:rPr lang="en" sz="1200">
                <a:solidFill>
                  <a:schemeClr val="dk1"/>
                </a:solidFill>
                <a:latin typeface="Times New Roman"/>
                <a:ea typeface="Times New Roman"/>
                <a:cs typeface="Times New Roman"/>
                <a:sym typeface="Times New Roman"/>
              </a:rPr>
              <a:t>“Knowing the place and the hour, you seat yourself under a bush to the east of the dance floor and wait, watching against the sunset for the woodcock’s arrival. He flies in low from some neighboring thicket, alights on the bare moss, and at once begins the overture: a series of throaty peents spaced about two seconds apart, and sounding much like the summer call of the nighthawk.</a:t>
            </a:r>
            <a:endParaRPr sz="1200">
              <a:solidFill>
                <a:schemeClr val="dk1"/>
              </a:solidFill>
              <a:latin typeface="Times New Roman"/>
              <a:ea typeface="Times New Roman"/>
              <a:cs typeface="Times New Roman"/>
              <a:sym typeface="Times New Roman"/>
            </a:endParaRPr>
          </a:p>
          <a:p>
            <a:pPr marL="91440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Suddenly the peenting ceases and the bird flutters skyward in a series of wide spirals, emitting a musical twitter. Up and up he goes, the spirals steeper and smaller, the twittering louder and louder, until the performer is only a speck in the sky. Then, without warning, he tumbles like a crippled plane, giving voice in a soft liquid warble that a March bluebird might envy. At a few feet from the ground he levels off and returns to his peenting ground, usually to the exact spot where the performance began, and there resumes his peenting.”</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800" baseline="-25000">
              <a:latin typeface="Cambria"/>
              <a:ea typeface="Cambria"/>
              <a:cs typeface="Cambria"/>
              <a:sym typeface="Cambria"/>
            </a:endParaRPr>
          </a:p>
        </p:txBody>
      </p:sp>
      <p:sp>
        <p:nvSpPr>
          <p:cNvPr id="202" name="Google Shape;202;g6160be8d94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160be8d94_0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6160be8d94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da181f3d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da181f3d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DEM clear-cuts areas periodically to replicate the natural clearing that would occur as a result of hurricanes or flooding. </a:t>
            </a:r>
            <a:endParaRPr sz="1200">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map (appears on click) shows the Great Swamp Management Area. </a:t>
            </a:r>
            <a:endParaRPr sz="1200">
              <a:solidFill>
                <a:schemeClr val="dk1"/>
              </a:solidFill>
              <a:latin typeface="Cambria"/>
              <a:ea typeface="Cambria"/>
              <a:cs typeface="Cambria"/>
              <a:sym typeface="Cambria"/>
            </a:endParaRPr>
          </a:p>
          <a:p>
            <a:pPr marL="914400" lvl="1"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sections are dated by year of the last clear-cut. You can see each patch is at a different stage of forest succession. </a:t>
            </a:r>
            <a:endParaRPr sz="1200">
              <a:solidFill>
                <a:schemeClr val="dk1"/>
              </a:solidFill>
              <a:latin typeface="Cambria"/>
              <a:ea typeface="Cambria"/>
              <a:cs typeface="Cambria"/>
              <a:sym typeface="Cambria"/>
            </a:endParaRPr>
          </a:p>
          <a:p>
            <a:pPr marL="914400" lvl="1"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DEM will continue to rotate cutting through these sections to ensure that there are always various stages of forest present in this area. </a:t>
            </a:r>
            <a:endParaRPr sz="1200">
              <a:solidFill>
                <a:schemeClr val="dk1"/>
              </a:solidFill>
              <a:latin typeface="Cambria"/>
              <a:ea typeface="Cambria"/>
              <a:cs typeface="Cambria"/>
              <a:sym typeface="Cambria"/>
            </a:endParaRPr>
          </a:p>
          <a:p>
            <a:pPr marL="914400" lvl="1" indent="-304800" algn="l" rtl="0">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current sections of young forests will only last about 25 years before turning into a mature forest and will no longer be useful to young forest wildlife.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160be8d94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mbria"/>
              <a:buChar char="●"/>
            </a:pPr>
            <a:r>
              <a:rPr lang="en" sz="1200">
                <a:latin typeface="Cambria"/>
                <a:ea typeface="Cambria"/>
                <a:cs typeface="Cambria"/>
                <a:sym typeface="Cambria"/>
              </a:rPr>
              <a:t>What is an umbrella species? </a:t>
            </a:r>
            <a:endParaRPr sz="1200">
              <a:latin typeface="Cambria"/>
              <a:ea typeface="Cambria"/>
              <a:cs typeface="Cambria"/>
              <a:sym typeface="Cambria"/>
            </a:endParaRPr>
          </a:p>
          <a:p>
            <a:pPr marL="914400" lvl="1" indent="-304800" algn="l" rtl="0">
              <a:spcBef>
                <a:spcPts val="0"/>
              </a:spcBef>
              <a:spcAft>
                <a:spcPts val="0"/>
              </a:spcAft>
              <a:buSzPts val="1200"/>
              <a:buFont typeface="Cambria"/>
              <a:buChar char="○"/>
            </a:pPr>
            <a:r>
              <a:rPr lang="en" sz="1200">
                <a:latin typeface="Cambria"/>
                <a:ea typeface="Cambria"/>
                <a:cs typeface="Cambria"/>
                <a:sym typeface="Cambria"/>
              </a:rPr>
              <a:t>Umbrellas species are animals that, when protected, indirectly protect other animals that share their same habitat. Just like when you hold an umbrella over your head, it protects some of the space around you as well.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American woodcock and NEC are both umbrella species because they protect all of these other animals that share young forest habitats!</a:t>
            </a:r>
            <a:endParaRPr sz="1200">
              <a:latin typeface="Cambria"/>
              <a:ea typeface="Cambria"/>
              <a:cs typeface="Cambria"/>
              <a:sym typeface="Cambria"/>
            </a:endParaRPr>
          </a:p>
        </p:txBody>
      </p:sp>
      <p:sp>
        <p:nvSpPr>
          <p:cNvPr id="229" name="Google Shape;229;g6160be8d94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SzPts val="11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11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82" name="Google Shape;82;p18"/>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1100"/>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1" name="Google Shape;91;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2" name="Google Shape;92;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3" name="Google Shape;93;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6" name="Google Shape;96;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100" name="Google Shape;10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1" name="Google Shape;10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2" name="Google Shape;10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105" name="Google Shape;105;p2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6" name="Google Shape;106;p22"/>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Google Shape;107;p2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114" name="Google Shape;114;p2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SzPts val="1100"/>
              <a:buNone/>
              <a:defRPr sz="45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121" name="Google Shape;121;p2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93C47D"/>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81625"/>
            <a:ext cx="8520600" cy="668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3600"/>
              <a:buFont typeface="Merienda"/>
              <a:buNone/>
              <a:defRPr sz="3600">
                <a:solidFill>
                  <a:srgbClr val="FFFFFF"/>
                </a:solidFill>
                <a:latin typeface="Merienda"/>
                <a:ea typeface="Merienda"/>
                <a:cs typeface="Merienda"/>
                <a:sym typeface="Merienda"/>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00000"/>
              </a:buClr>
              <a:buSzPts val="1800"/>
              <a:buFont typeface="Merienda"/>
              <a:buChar char="●"/>
              <a:defRPr>
                <a:solidFill>
                  <a:srgbClr val="000000"/>
                </a:solidFill>
                <a:latin typeface="Merienda"/>
                <a:ea typeface="Merienda"/>
                <a:cs typeface="Merienda"/>
                <a:sym typeface="Merienda"/>
              </a:defRPr>
            </a:lvl1pPr>
            <a:lvl2pPr marL="914400" lvl="1"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2pPr>
            <a:lvl3pPr marL="1371600" lvl="2"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3pPr>
            <a:lvl4pPr marL="1828800" lvl="3"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4pPr>
            <a:lvl5pPr marL="2286000" lvl="4"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5pPr>
            <a:lvl6pPr marL="2743200" lvl="5"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6pPr>
            <a:lvl7pPr marL="3200400" lvl="6"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7pPr>
            <a:lvl8pPr marL="3657600" lvl="7" indent="-317500">
              <a:spcBef>
                <a:spcPts val="1600"/>
              </a:spcBef>
              <a:spcAft>
                <a:spcPts val="0"/>
              </a:spcAft>
              <a:buClr>
                <a:srgbClr val="000000"/>
              </a:buClr>
              <a:buSzPts val="1400"/>
              <a:buFont typeface="Merienda"/>
              <a:buChar char="○"/>
              <a:defRPr>
                <a:solidFill>
                  <a:srgbClr val="000000"/>
                </a:solidFill>
                <a:latin typeface="Merienda"/>
                <a:ea typeface="Merienda"/>
                <a:cs typeface="Merienda"/>
                <a:sym typeface="Merienda"/>
              </a:defRPr>
            </a:lvl8pPr>
            <a:lvl9pPr marL="4114800" lvl="8" indent="-317500">
              <a:spcBef>
                <a:spcPts val="1600"/>
              </a:spcBef>
              <a:spcAft>
                <a:spcPts val="1600"/>
              </a:spcAft>
              <a:buClr>
                <a:srgbClr val="000000"/>
              </a:buClr>
              <a:buSzPts val="1400"/>
              <a:buFont typeface="Merienda"/>
              <a:buChar char="■"/>
              <a:defRPr>
                <a:solidFill>
                  <a:srgbClr val="000000"/>
                </a:solidFill>
                <a:latin typeface="Merienda"/>
                <a:ea typeface="Merienda"/>
                <a:cs typeface="Merienda"/>
                <a:sym typeface="Merienda"/>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1665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38761D"/>
              </a:buClr>
              <a:buSzPts val="3600"/>
              <a:buFont typeface="Merienda"/>
              <a:buNone/>
              <a:defRPr sz="3600">
                <a:solidFill>
                  <a:srgbClr val="38761D"/>
                </a:solidFill>
                <a:latin typeface="Merienda"/>
                <a:ea typeface="Merienda"/>
                <a:cs typeface="Merienda"/>
                <a:sym typeface="Meriend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100"/>
              <a:buNone/>
              <a:defRPr sz="33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1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hyperlink" Target="https://www.youtube.com/watch?v=YQjdvadfzG8" TargetMode="External"/><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12.png"/><Relationship Id="rId10" Type="http://schemas.openxmlformats.org/officeDocument/2006/relationships/image" Target="../media/image21.png"/><Relationship Id="rId19"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20.pn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
        <p:cNvGrpSpPr/>
        <p:nvPr/>
      </p:nvGrpSpPr>
      <p:grpSpPr>
        <a:xfrm>
          <a:off x="0" y="0"/>
          <a:ext cx="0" cy="0"/>
          <a:chOff x="0" y="0"/>
          <a:chExt cx="0" cy="0"/>
        </a:xfrm>
      </p:grpSpPr>
      <p:pic>
        <p:nvPicPr>
          <p:cNvPr id="129" name="Google Shape;129;p25"/>
          <p:cNvPicPr preferRelativeResize="0"/>
          <p:nvPr/>
        </p:nvPicPr>
        <p:blipFill rotWithShape="1">
          <a:blip r:embed="rId3">
            <a:alphaModFix/>
          </a:blip>
          <a:srcRect r="10354" b="11237"/>
          <a:stretch/>
        </p:blipFill>
        <p:spPr>
          <a:xfrm>
            <a:off x="0" y="0"/>
            <a:ext cx="9143999" cy="5053500"/>
          </a:xfrm>
          <a:prstGeom prst="rect">
            <a:avLst/>
          </a:prstGeom>
          <a:noFill/>
          <a:ln>
            <a:noFill/>
          </a:ln>
          <a:effectLst>
            <a:outerShdw blurRad="57150" dist="19050" dir="5400000" algn="bl" rotWithShape="0">
              <a:srgbClr val="000000">
                <a:alpha val="97000"/>
              </a:srgbClr>
            </a:outerShdw>
          </a:effectLst>
        </p:spPr>
      </p:pic>
      <p:sp>
        <p:nvSpPr>
          <p:cNvPr id="130" name="Google Shape;130;p25"/>
          <p:cNvSpPr/>
          <p:nvPr/>
        </p:nvSpPr>
        <p:spPr>
          <a:xfrm>
            <a:off x="0" y="4130100"/>
            <a:ext cx="9144000" cy="983400"/>
          </a:xfrm>
          <a:prstGeom prst="rect">
            <a:avLst/>
          </a:prstGeom>
          <a:solidFill>
            <a:srgbClr val="FFFFFF">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5"/>
          <p:cNvSpPr txBox="1">
            <a:spLocks noGrp="1"/>
          </p:cNvSpPr>
          <p:nvPr>
            <p:ph type="ctrTitle"/>
          </p:nvPr>
        </p:nvSpPr>
        <p:spPr>
          <a:xfrm>
            <a:off x="311700" y="238975"/>
            <a:ext cx="8520600" cy="1382100"/>
          </a:xfrm>
          <a:prstGeom prst="rect">
            <a:avLst/>
          </a:prstGeom>
          <a:effectLst>
            <a:outerShdw blurRad="57150" dist="19050" dir="5400000" algn="bl" rotWithShape="0">
              <a:srgbClr val="FFFFFF"/>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000000"/>
                </a:solidFill>
                <a:latin typeface="Walter Turncoat"/>
                <a:ea typeface="Walter Turncoat"/>
                <a:cs typeface="Walter Turncoat"/>
                <a:sym typeface="Walter Turncoat"/>
              </a:rPr>
              <a:t>Young Forest Wildlife: </a:t>
            </a:r>
            <a:endParaRPr sz="4800" b="1">
              <a:solidFill>
                <a:srgbClr val="000000"/>
              </a:solidFill>
              <a:latin typeface="Walter Turncoat"/>
              <a:ea typeface="Walter Turncoat"/>
              <a:cs typeface="Walter Turncoat"/>
              <a:sym typeface="Walter Turncoat"/>
            </a:endParaRPr>
          </a:p>
          <a:p>
            <a:pPr marL="0" lvl="0" indent="0" algn="ctr" rtl="0">
              <a:spcBef>
                <a:spcPts val="0"/>
              </a:spcBef>
              <a:spcAft>
                <a:spcPts val="0"/>
              </a:spcAft>
              <a:buNone/>
            </a:pPr>
            <a:r>
              <a:rPr lang="en" sz="4100" b="1">
                <a:solidFill>
                  <a:srgbClr val="000000"/>
                </a:solidFill>
                <a:latin typeface="Walter Turncoat"/>
                <a:ea typeface="Walter Turncoat"/>
                <a:cs typeface="Walter Turncoat"/>
                <a:sym typeface="Walter Turncoat"/>
              </a:rPr>
              <a:t>The</a:t>
            </a:r>
            <a:r>
              <a:rPr lang="en" sz="4800" b="1">
                <a:solidFill>
                  <a:srgbClr val="000000"/>
                </a:solidFill>
                <a:latin typeface="Walter Turncoat"/>
                <a:ea typeface="Walter Turncoat"/>
                <a:cs typeface="Walter Turncoat"/>
                <a:sym typeface="Walter Turncoat"/>
              </a:rPr>
              <a:t> </a:t>
            </a:r>
            <a:r>
              <a:rPr lang="en" sz="4100" b="1">
                <a:solidFill>
                  <a:srgbClr val="000000"/>
                </a:solidFill>
                <a:latin typeface="Walter Turncoat"/>
                <a:ea typeface="Walter Turncoat"/>
                <a:cs typeface="Walter Turncoat"/>
                <a:sym typeface="Walter Turncoat"/>
              </a:rPr>
              <a:t>American Woodcock</a:t>
            </a:r>
            <a:endParaRPr sz="4100" b="1">
              <a:solidFill>
                <a:srgbClr val="000000"/>
              </a:solidFill>
              <a:latin typeface="Walter Turncoat"/>
              <a:ea typeface="Walter Turncoat"/>
              <a:cs typeface="Walter Turncoat"/>
              <a:sym typeface="Walter Turncoat"/>
            </a:endParaRPr>
          </a:p>
        </p:txBody>
      </p:sp>
      <p:pic>
        <p:nvPicPr>
          <p:cNvPr id="132" name="Google Shape;132;p25"/>
          <p:cNvPicPr preferRelativeResize="0"/>
          <p:nvPr/>
        </p:nvPicPr>
        <p:blipFill rotWithShape="1">
          <a:blip r:embed="rId4">
            <a:alphaModFix/>
          </a:blip>
          <a:srcRect r="22630"/>
          <a:stretch/>
        </p:blipFill>
        <p:spPr>
          <a:xfrm>
            <a:off x="5588125" y="4049038"/>
            <a:ext cx="3426425" cy="1085525"/>
          </a:xfrm>
          <a:prstGeom prst="rect">
            <a:avLst/>
          </a:prstGeom>
          <a:noFill/>
          <a:ln>
            <a:noFill/>
          </a:ln>
        </p:spPr>
      </p:pic>
      <p:sp>
        <p:nvSpPr>
          <p:cNvPr id="133" name="Google Shape;133;p25"/>
          <p:cNvSpPr txBox="1"/>
          <p:nvPr/>
        </p:nvSpPr>
        <p:spPr>
          <a:xfrm>
            <a:off x="259500" y="4130100"/>
            <a:ext cx="5557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Walter Turncoat"/>
                <a:ea typeface="Walter Turncoat"/>
                <a:cs typeface="Walter Turncoat"/>
                <a:sym typeface="Walter Turncoat"/>
              </a:rPr>
              <a:t>RI DEM Division of Fish and Wildlife</a:t>
            </a:r>
            <a:endParaRPr sz="2400" b="1">
              <a:solidFill>
                <a:schemeClr val="dk1"/>
              </a:solidFill>
              <a:latin typeface="Walter Turncoat"/>
              <a:ea typeface="Walter Turncoat"/>
              <a:cs typeface="Walter Turncoat"/>
              <a:sym typeface="Walter Turncoat"/>
            </a:endParaRPr>
          </a:p>
          <a:p>
            <a:pPr marL="0" lvl="0" indent="0" algn="l" rtl="0">
              <a:spcBef>
                <a:spcPts val="0"/>
              </a:spcBef>
              <a:spcAft>
                <a:spcPts val="0"/>
              </a:spcAft>
              <a:buNone/>
            </a:pPr>
            <a:r>
              <a:rPr lang="en" sz="2400" b="1">
                <a:solidFill>
                  <a:schemeClr val="dk1"/>
                </a:solidFill>
                <a:latin typeface="Walter Turncoat"/>
                <a:ea typeface="Walter Turncoat"/>
                <a:cs typeface="Walter Turncoat"/>
                <a:sym typeface="Walter Turncoat"/>
              </a:rPr>
              <a:t>Rhody Critter Kits Program</a:t>
            </a:r>
            <a:endParaRPr>
              <a:solidFill>
                <a:schemeClr val="dk1"/>
              </a:solidFill>
              <a:latin typeface="Walter Turncoat"/>
              <a:ea typeface="Walter Turncoat"/>
              <a:cs typeface="Walter Turncoat"/>
              <a:sym typeface="Walter Turnco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37"/>
        <p:cNvGrpSpPr/>
        <p:nvPr/>
      </p:nvGrpSpPr>
      <p:grpSpPr>
        <a:xfrm>
          <a:off x="0" y="0"/>
          <a:ext cx="0" cy="0"/>
          <a:chOff x="0" y="0"/>
          <a:chExt cx="0" cy="0"/>
        </a:xfrm>
      </p:grpSpPr>
      <p:grpSp>
        <p:nvGrpSpPr>
          <p:cNvPr id="138" name="Google Shape;138;p26"/>
          <p:cNvGrpSpPr/>
          <p:nvPr/>
        </p:nvGrpSpPr>
        <p:grpSpPr>
          <a:xfrm>
            <a:off x="1302126" y="813853"/>
            <a:ext cx="6418144" cy="4309206"/>
            <a:chOff x="1504825" y="601025"/>
            <a:chExt cx="6006124" cy="4408845"/>
          </a:xfrm>
        </p:grpSpPr>
        <p:pic>
          <p:nvPicPr>
            <p:cNvPr id="139" name="Google Shape;139;p26"/>
            <p:cNvPicPr preferRelativeResize="0"/>
            <p:nvPr/>
          </p:nvPicPr>
          <p:blipFill rotWithShape="1">
            <a:blip r:embed="rId3">
              <a:alphaModFix/>
            </a:blip>
            <a:srcRect t="17857"/>
            <a:stretch/>
          </p:blipFill>
          <p:spPr>
            <a:xfrm>
              <a:off x="1504837" y="601025"/>
              <a:ext cx="6006100" cy="3812150"/>
            </a:xfrm>
            <a:prstGeom prst="rect">
              <a:avLst/>
            </a:prstGeom>
            <a:noFill/>
            <a:ln w="9525" cap="flat" cmpd="sng">
              <a:solidFill>
                <a:srgbClr val="000000"/>
              </a:solidFill>
              <a:prstDash val="solid"/>
              <a:round/>
              <a:headEnd type="none" w="sm" len="sm"/>
              <a:tailEnd type="none" w="sm" len="sm"/>
            </a:ln>
          </p:spPr>
        </p:pic>
        <p:pic>
          <p:nvPicPr>
            <p:cNvPr id="140" name="Google Shape;140;p26"/>
            <p:cNvPicPr preferRelativeResize="0"/>
            <p:nvPr/>
          </p:nvPicPr>
          <p:blipFill>
            <a:blip r:embed="rId4">
              <a:alphaModFix/>
            </a:blip>
            <a:stretch>
              <a:fillRect/>
            </a:stretch>
          </p:blipFill>
          <p:spPr>
            <a:xfrm>
              <a:off x="3434956" y="4179236"/>
              <a:ext cx="842519" cy="825650"/>
            </a:xfrm>
            <a:prstGeom prst="rect">
              <a:avLst/>
            </a:prstGeom>
            <a:noFill/>
            <a:ln w="9525" cap="flat" cmpd="sng">
              <a:solidFill>
                <a:srgbClr val="000000"/>
              </a:solidFill>
              <a:prstDash val="solid"/>
              <a:round/>
              <a:headEnd type="none" w="sm" len="sm"/>
              <a:tailEnd type="none" w="sm" len="sm"/>
            </a:ln>
          </p:spPr>
        </p:pic>
        <p:pic>
          <p:nvPicPr>
            <p:cNvPr id="141" name="Google Shape;141;p26"/>
            <p:cNvPicPr preferRelativeResize="0"/>
            <p:nvPr/>
          </p:nvPicPr>
          <p:blipFill>
            <a:blip r:embed="rId5">
              <a:alphaModFix/>
            </a:blip>
            <a:stretch>
              <a:fillRect/>
            </a:stretch>
          </p:blipFill>
          <p:spPr>
            <a:xfrm>
              <a:off x="5393286" y="4179213"/>
              <a:ext cx="1031014" cy="825650"/>
            </a:xfrm>
            <a:prstGeom prst="rect">
              <a:avLst/>
            </a:prstGeom>
            <a:noFill/>
            <a:ln w="9525" cap="flat" cmpd="sng">
              <a:solidFill>
                <a:srgbClr val="000000"/>
              </a:solidFill>
              <a:prstDash val="solid"/>
              <a:round/>
              <a:headEnd type="none" w="sm" len="sm"/>
              <a:tailEnd type="none" w="sm" len="sm"/>
            </a:ln>
          </p:spPr>
        </p:pic>
        <p:pic>
          <p:nvPicPr>
            <p:cNvPr id="142" name="Google Shape;142;p26"/>
            <p:cNvPicPr preferRelativeResize="0"/>
            <p:nvPr/>
          </p:nvPicPr>
          <p:blipFill>
            <a:blip r:embed="rId6">
              <a:alphaModFix/>
            </a:blip>
            <a:stretch>
              <a:fillRect/>
            </a:stretch>
          </p:blipFill>
          <p:spPr>
            <a:xfrm>
              <a:off x="6375699" y="4179213"/>
              <a:ext cx="1135250" cy="825650"/>
            </a:xfrm>
            <a:prstGeom prst="rect">
              <a:avLst/>
            </a:prstGeom>
            <a:noFill/>
            <a:ln w="9525" cap="flat" cmpd="sng">
              <a:solidFill>
                <a:srgbClr val="000000"/>
              </a:solidFill>
              <a:prstDash val="solid"/>
              <a:round/>
              <a:headEnd type="none" w="sm" len="sm"/>
              <a:tailEnd type="none" w="sm" len="sm"/>
            </a:ln>
          </p:spPr>
        </p:pic>
        <p:pic>
          <p:nvPicPr>
            <p:cNvPr id="143" name="Google Shape;143;p26"/>
            <p:cNvPicPr preferRelativeResize="0"/>
            <p:nvPr/>
          </p:nvPicPr>
          <p:blipFill rotWithShape="1">
            <a:blip r:embed="rId7">
              <a:alphaModFix/>
            </a:blip>
            <a:srcRect l="11046" t="4409" r="12611" b="14977"/>
            <a:stretch/>
          </p:blipFill>
          <p:spPr>
            <a:xfrm>
              <a:off x="2451625" y="4179225"/>
              <a:ext cx="1031024" cy="819750"/>
            </a:xfrm>
            <a:prstGeom prst="rect">
              <a:avLst/>
            </a:prstGeom>
            <a:noFill/>
            <a:ln w="9525" cap="flat" cmpd="sng">
              <a:solidFill>
                <a:srgbClr val="000000"/>
              </a:solidFill>
              <a:prstDash val="solid"/>
              <a:round/>
              <a:headEnd type="none" w="sm" len="sm"/>
              <a:tailEnd type="none" w="sm" len="sm"/>
            </a:ln>
          </p:spPr>
        </p:pic>
        <p:pic>
          <p:nvPicPr>
            <p:cNvPr id="144" name="Google Shape;144;p26"/>
            <p:cNvPicPr preferRelativeResize="0"/>
            <p:nvPr/>
          </p:nvPicPr>
          <p:blipFill rotWithShape="1">
            <a:blip r:embed="rId8">
              <a:alphaModFix/>
            </a:blip>
            <a:srcRect l="26091" r="2657" b="11339"/>
            <a:stretch/>
          </p:blipFill>
          <p:spPr>
            <a:xfrm>
              <a:off x="1504825" y="4179224"/>
              <a:ext cx="983325" cy="819750"/>
            </a:xfrm>
            <a:prstGeom prst="rect">
              <a:avLst/>
            </a:prstGeom>
            <a:noFill/>
            <a:ln w="9525" cap="flat" cmpd="sng">
              <a:solidFill>
                <a:srgbClr val="000000"/>
              </a:solidFill>
              <a:prstDash val="solid"/>
              <a:round/>
              <a:headEnd type="none" w="sm" len="sm"/>
              <a:tailEnd type="none" w="sm" len="sm"/>
            </a:ln>
          </p:spPr>
        </p:pic>
        <p:pic>
          <p:nvPicPr>
            <p:cNvPr id="145" name="Google Shape;145;p26"/>
            <p:cNvPicPr preferRelativeResize="0"/>
            <p:nvPr/>
          </p:nvPicPr>
          <p:blipFill rotWithShape="1">
            <a:blip r:embed="rId9">
              <a:alphaModFix/>
            </a:blip>
            <a:srcRect b="-3337"/>
            <a:stretch/>
          </p:blipFill>
          <p:spPr>
            <a:xfrm>
              <a:off x="4277467" y="4179229"/>
              <a:ext cx="1135248" cy="830642"/>
            </a:xfrm>
            <a:prstGeom prst="rect">
              <a:avLst/>
            </a:prstGeom>
            <a:noFill/>
            <a:ln w="9525" cap="flat" cmpd="sng">
              <a:solidFill>
                <a:srgbClr val="000000"/>
              </a:solidFill>
              <a:prstDash val="solid"/>
              <a:round/>
              <a:headEnd type="none" w="sm" len="sm"/>
              <a:tailEnd type="none" w="sm" len="sm"/>
            </a:ln>
          </p:spPr>
        </p:pic>
      </p:grpSp>
      <p:sp>
        <p:nvSpPr>
          <p:cNvPr id="146" name="Google Shape;146;p26"/>
          <p:cNvSpPr txBox="1">
            <a:spLocks noGrp="1"/>
          </p:cNvSpPr>
          <p:nvPr>
            <p:ph type="title"/>
          </p:nvPr>
        </p:nvSpPr>
        <p:spPr>
          <a:xfrm>
            <a:off x="0" y="-95250"/>
            <a:ext cx="9061500" cy="994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4100"/>
              <a:buFont typeface="Arial"/>
              <a:buNone/>
            </a:pPr>
            <a:r>
              <a:rPr lang="en" sz="4500">
                <a:solidFill>
                  <a:srgbClr val="000000"/>
                </a:solidFill>
                <a:latin typeface="Walter Turncoat"/>
                <a:ea typeface="Walter Turncoat"/>
                <a:cs typeface="Walter Turncoat"/>
                <a:sym typeface="Walter Turncoat"/>
              </a:rPr>
              <a:t>What is a “young forest”?</a:t>
            </a:r>
            <a:endParaRPr sz="4500">
              <a:solidFill>
                <a:srgbClr val="000000"/>
              </a:solidFill>
              <a:latin typeface="Walter Turncoat"/>
              <a:ea typeface="Walter Turncoat"/>
              <a:cs typeface="Walter Turncoat"/>
              <a:sym typeface="Walter Turnco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311700" y="181625"/>
            <a:ext cx="8520600" cy="66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latin typeface="Walter Turncoat"/>
                <a:ea typeface="Walter Turncoat"/>
                <a:cs typeface="Walter Turncoat"/>
                <a:sym typeface="Walter Turncoat"/>
              </a:rPr>
              <a:t>Who lives in a young forest?</a:t>
            </a:r>
            <a:endParaRPr>
              <a:solidFill>
                <a:srgbClr val="000000"/>
              </a:solidFill>
              <a:latin typeface="Walter Turncoat"/>
              <a:ea typeface="Walter Turncoat"/>
              <a:cs typeface="Walter Turncoat"/>
              <a:sym typeface="Walter Turncoat"/>
            </a:endParaRPr>
          </a:p>
        </p:txBody>
      </p:sp>
      <p:pic>
        <p:nvPicPr>
          <p:cNvPr id="152" name="Google Shape;152;p27"/>
          <p:cNvPicPr preferRelativeResize="0"/>
          <p:nvPr/>
        </p:nvPicPr>
        <p:blipFill rotWithShape="1">
          <a:blip r:embed="rId3">
            <a:alphaModFix/>
          </a:blip>
          <a:srcRect/>
          <a:stretch/>
        </p:blipFill>
        <p:spPr>
          <a:xfrm>
            <a:off x="294671" y="1255643"/>
            <a:ext cx="1679475" cy="1391133"/>
          </a:xfrm>
          <a:prstGeom prst="rect">
            <a:avLst/>
          </a:prstGeom>
          <a:noFill/>
          <a:ln>
            <a:noFill/>
          </a:ln>
        </p:spPr>
      </p:pic>
      <p:pic>
        <p:nvPicPr>
          <p:cNvPr id="153" name="Google Shape;153;p27"/>
          <p:cNvPicPr preferRelativeResize="0"/>
          <p:nvPr/>
        </p:nvPicPr>
        <p:blipFill rotWithShape="1">
          <a:blip r:embed="rId4">
            <a:alphaModFix/>
          </a:blip>
          <a:srcRect/>
          <a:stretch/>
        </p:blipFill>
        <p:spPr>
          <a:xfrm>
            <a:off x="1974146" y="1255643"/>
            <a:ext cx="1906500" cy="1389100"/>
          </a:xfrm>
          <a:prstGeom prst="rect">
            <a:avLst/>
          </a:prstGeom>
          <a:noFill/>
          <a:ln>
            <a:noFill/>
          </a:ln>
        </p:spPr>
      </p:pic>
      <p:pic>
        <p:nvPicPr>
          <p:cNvPr id="154" name="Google Shape;154;p27"/>
          <p:cNvPicPr preferRelativeResize="0"/>
          <p:nvPr/>
        </p:nvPicPr>
        <p:blipFill rotWithShape="1">
          <a:blip r:embed="rId5">
            <a:alphaModFix/>
          </a:blip>
          <a:srcRect/>
          <a:stretch/>
        </p:blipFill>
        <p:spPr>
          <a:xfrm>
            <a:off x="5419219" y="1255643"/>
            <a:ext cx="1750625" cy="1389100"/>
          </a:xfrm>
          <a:prstGeom prst="rect">
            <a:avLst/>
          </a:prstGeom>
          <a:noFill/>
          <a:ln>
            <a:noFill/>
          </a:ln>
        </p:spPr>
      </p:pic>
      <p:pic>
        <p:nvPicPr>
          <p:cNvPr id="155" name="Google Shape;155;p27"/>
          <p:cNvPicPr preferRelativeResize="0"/>
          <p:nvPr/>
        </p:nvPicPr>
        <p:blipFill rotWithShape="1">
          <a:blip r:embed="rId6">
            <a:alphaModFix/>
          </a:blip>
          <a:srcRect r="15945"/>
          <a:stretch/>
        </p:blipFill>
        <p:spPr>
          <a:xfrm>
            <a:off x="7169847" y="1255643"/>
            <a:ext cx="1679475" cy="1389100"/>
          </a:xfrm>
          <a:prstGeom prst="rect">
            <a:avLst/>
          </a:prstGeom>
          <a:noFill/>
          <a:ln>
            <a:noFill/>
          </a:ln>
        </p:spPr>
      </p:pic>
      <p:grpSp>
        <p:nvGrpSpPr>
          <p:cNvPr id="156" name="Google Shape;156;p27"/>
          <p:cNvGrpSpPr/>
          <p:nvPr/>
        </p:nvGrpSpPr>
        <p:grpSpPr>
          <a:xfrm>
            <a:off x="260652" y="2722965"/>
            <a:ext cx="8622694" cy="1162139"/>
            <a:chOff x="0" y="0"/>
            <a:chExt cx="2147483647" cy="2147483647"/>
          </a:xfrm>
        </p:grpSpPr>
        <p:pic>
          <p:nvPicPr>
            <p:cNvPr id="157" name="Google Shape;157;p27"/>
            <p:cNvPicPr preferRelativeResize="0"/>
            <p:nvPr/>
          </p:nvPicPr>
          <p:blipFill rotWithShape="1">
            <a:blip r:embed="rId7">
              <a:alphaModFix/>
            </a:blip>
            <a:srcRect/>
            <a:stretch/>
          </p:blipFill>
          <p:spPr>
            <a:xfrm>
              <a:off x="0" y="14223881"/>
              <a:ext cx="542154856" cy="2128633000"/>
            </a:xfrm>
            <a:prstGeom prst="rect">
              <a:avLst/>
            </a:prstGeom>
            <a:noFill/>
            <a:ln>
              <a:noFill/>
            </a:ln>
          </p:spPr>
        </p:pic>
        <p:pic>
          <p:nvPicPr>
            <p:cNvPr id="158" name="Google Shape;158;p27"/>
            <p:cNvPicPr preferRelativeResize="0"/>
            <p:nvPr/>
          </p:nvPicPr>
          <p:blipFill rotWithShape="1">
            <a:blip r:embed="rId8">
              <a:alphaModFix/>
            </a:blip>
            <a:srcRect/>
            <a:stretch/>
          </p:blipFill>
          <p:spPr>
            <a:xfrm>
              <a:off x="771382446" y="18850657"/>
              <a:ext cx="382520289" cy="2128632989"/>
            </a:xfrm>
            <a:prstGeom prst="rect">
              <a:avLst/>
            </a:prstGeom>
            <a:noFill/>
            <a:ln>
              <a:noFill/>
            </a:ln>
          </p:spPr>
        </p:pic>
        <p:pic>
          <p:nvPicPr>
            <p:cNvPr id="159" name="Google Shape;159;p27"/>
            <p:cNvPicPr preferRelativeResize="0"/>
            <p:nvPr/>
          </p:nvPicPr>
          <p:blipFill rotWithShape="1">
            <a:blip r:embed="rId9">
              <a:alphaModFix/>
            </a:blip>
            <a:srcRect/>
            <a:stretch/>
          </p:blipFill>
          <p:spPr>
            <a:xfrm>
              <a:off x="1425879613" y="0"/>
              <a:ext cx="370662607" cy="2124006232"/>
            </a:xfrm>
            <a:prstGeom prst="rect">
              <a:avLst/>
            </a:prstGeom>
            <a:noFill/>
            <a:ln>
              <a:noFill/>
            </a:ln>
          </p:spPr>
        </p:pic>
        <p:pic>
          <p:nvPicPr>
            <p:cNvPr id="160" name="Google Shape;160;p27"/>
            <p:cNvPicPr preferRelativeResize="0"/>
            <p:nvPr/>
          </p:nvPicPr>
          <p:blipFill rotWithShape="1">
            <a:blip r:embed="rId10">
              <a:alphaModFix/>
            </a:blip>
            <a:srcRect/>
            <a:stretch/>
          </p:blipFill>
          <p:spPr>
            <a:xfrm>
              <a:off x="1765794571" y="0"/>
              <a:ext cx="381689075" cy="2124006236"/>
            </a:xfrm>
            <a:prstGeom prst="rect">
              <a:avLst/>
            </a:prstGeom>
            <a:noFill/>
            <a:ln>
              <a:noFill/>
            </a:ln>
          </p:spPr>
        </p:pic>
        <p:pic>
          <p:nvPicPr>
            <p:cNvPr id="161" name="Google Shape;161;p27"/>
            <p:cNvPicPr preferRelativeResize="0"/>
            <p:nvPr/>
          </p:nvPicPr>
          <p:blipFill rotWithShape="1">
            <a:blip r:embed="rId11">
              <a:alphaModFix/>
            </a:blip>
            <a:srcRect/>
            <a:stretch/>
          </p:blipFill>
          <p:spPr>
            <a:xfrm>
              <a:off x="1120264885" y="0"/>
              <a:ext cx="357484394" cy="2124006340"/>
            </a:xfrm>
            <a:prstGeom prst="rect">
              <a:avLst/>
            </a:prstGeom>
            <a:noFill/>
            <a:ln>
              <a:noFill/>
            </a:ln>
          </p:spPr>
        </p:pic>
      </p:grpSp>
      <p:grpSp>
        <p:nvGrpSpPr>
          <p:cNvPr id="162" name="Google Shape;162;p27"/>
          <p:cNvGrpSpPr/>
          <p:nvPr/>
        </p:nvGrpSpPr>
        <p:grpSpPr>
          <a:xfrm>
            <a:off x="590355" y="3952775"/>
            <a:ext cx="7963295" cy="1190725"/>
            <a:chOff x="0" y="0"/>
            <a:chExt cx="2147483647" cy="2147483647"/>
          </a:xfrm>
        </p:grpSpPr>
        <p:pic>
          <p:nvPicPr>
            <p:cNvPr id="163" name="Google Shape;163;p27"/>
            <p:cNvPicPr preferRelativeResize="0"/>
            <p:nvPr/>
          </p:nvPicPr>
          <p:blipFill rotWithShape="1">
            <a:blip r:embed="rId12">
              <a:alphaModFix/>
            </a:blip>
            <a:srcRect l="17471"/>
            <a:stretch/>
          </p:blipFill>
          <p:spPr>
            <a:xfrm>
              <a:off x="1679728597" y="0"/>
              <a:ext cx="467755049" cy="2132109150"/>
            </a:xfrm>
            <a:prstGeom prst="rect">
              <a:avLst/>
            </a:prstGeom>
            <a:noFill/>
            <a:ln>
              <a:noFill/>
            </a:ln>
          </p:spPr>
        </p:pic>
        <p:pic>
          <p:nvPicPr>
            <p:cNvPr id="164" name="Google Shape;164;p27"/>
            <p:cNvPicPr preferRelativeResize="0"/>
            <p:nvPr/>
          </p:nvPicPr>
          <p:blipFill rotWithShape="1">
            <a:blip r:embed="rId13">
              <a:alphaModFix/>
            </a:blip>
            <a:srcRect l="21868"/>
            <a:stretch/>
          </p:blipFill>
          <p:spPr>
            <a:xfrm>
              <a:off x="1317212954" y="15374497"/>
              <a:ext cx="373633606" cy="2132109149"/>
            </a:xfrm>
            <a:prstGeom prst="rect">
              <a:avLst/>
            </a:prstGeom>
            <a:noFill/>
            <a:ln>
              <a:noFill/>
            </a:ln>
          </p:spPr>
        </p:pic>
        <p:pic>
          <p:nvPicPr>
            <p:cNvPr id="165" name="Google Shape;165;p27"/>
            <p:cNvPicPr preferRelativeResize="0"/>
            <p:nvPr/>
          </p:nvPicPr>
          <p:blipFill rotWithShape="1">
            <a:blip r:embed="rId14">
              <a:alphaModFix/>
            </a:blip>
            <a:srcRect/>
            <a:stretch/>
          </p:blipFill>
          <p:spPr>
            <a:xfrm>
              <a:off x="0" y="33031829"/>
              <a:ext cx="558677330" cy="2066892672"/>
            </a:xfrm>
            <a:prstGeom prst="rect">
              <a:avLst/>
            </a:prstGeom>
            <a:noFill/>
            <a:ln>
              <a:noFill/>
            </a:ln>
          </p:spPr>
        </p:pic>
        <p:pic>
          <p:nvPicPr>
            <p:cNvPr id="166" name="Google Shape;166;p27"/>
            <p:cNvPicPr preferRelativeResize="0"/>
            <p:nvPr/>
          </p:nvPicPr>
          <p:blipFill rotWithShape="1">
            <a:blip r:embed="rId15">
              <a:alphaModFix/>
            </a:blip>
            <a:srcRect/>
            <a:stretch/>
          </p:blipFill>
          <p:spPr>
            <a:xfrm>
              <a:off x="506896940" y="36668859"/>
              <a:ext cx="518814858" cy="2060141485"/>
            </a:xfrm>
            <a:prstGeom prst="rect">
              <a:avLst/>
            </a:prstGeom>
            <a:noFill/>
            <a:ln>
              <a:noFill/>
            </a:ln>
          </p:spPr>
        </p:pic>
        <p:pic>
          <p:nvPicPr>
            <p:cNvPr id="167" name="Google Shape;167;p27"/>
            <p:cNvPicPr preferRelativeResize="0"/>
            <p:nvPr/>
          </p:nvPicPr>
          <p:blipFill rotWithShape="1">
            <a:blip r:embed="rId16">
              <a:alphaModFix/>
            </a:blip>
            <a:srcRect/>
            <a:stretch/>
          </p:blipFill>
          <p:spPr>
            <a:xfrm>
              <a:off x="916905230" y="15390330"/>
              <a:ext cx="403694385" cy="2081422195"/>
            </a:xfrm>
            <a:prstGeom prst="rect">
              <a:avLst/>
            </a:prstGeom>
            <a:noFill/>
            <a:ln>
              <a:noFill/>
            </a:ln>
          </p:spPr>
        </p:pic>
      </p:grpSp>
      <p:pic>
        <p:nvPicPr>
          <p:cNvPr id="168" name="Google Shape;168;p27"/>
          <p:cNvPicPr preferRelativeResize="0"/>
          <p:nvPr/>
        </p:nvPicPr>
        <p:blipFill rotWithShape="1">
          <a:blip r:embed="rId17">
            <a:alphaModFix/>
          </a:blip>
          <a:srcRect/>
          <a:stretch/>
        </p:blipFill>
        <p:spPr>
          <a:xfrm>
            <a:off x="3880645" y="1255643"/>
            <a:ext cx="1566300" cy="1389100"/>
          </a:xfrm>
          <a:prstGeom prst="rect">
            <a:avLst/>
          </a:prstGeom>
          <a:noFill/>
          <a:ln>
            <a:noFill/>
          </a:ln>
          <a:effectLst>
            <a:outerShdw blurRad="57150" dist="57150" dir="1680000" algn="bl" rotWithShape="0">
              <a:srgbClr val="000000"/>
            </a:outerShdw>
          </a:effectLst>
        </p:spPr>
      </p:pic>
      <p:pic>
        <p:nvPicPr>
          <p:cNvPr id="169" name="Google Shape;169;p27"/>
          <p:cNvPicPr preferRelativeResize="0"/>
          <p:nvPr/>
        </p:nvPicPr>
        <p:blipFill rotWithShape="1">
          <a:blip r:embed="rId18">
            <a:alphaModFix/>
          </a:blip>
          <a:srcRect l="19659" r="7798"/>
          <a:stretch/>
        </p:blipFill>
        <p:spPr>
          <a:xfrm>
            <a:off x="1857725" y="2704425"/>
            <a:ext cx="1535700" cy="1190700"/>
          </a:xfrm>
          <a:prstGeom prst="rect">
            <a:avLst/>
          </a:prstGeom>
          <a:noFill/>
          <a:ln>
            <a:noFill/>
          </a:ln>
          <a:effectLst>
            <a:outerShdw blurRad="50800" dist="38100" dir="2700000" algn="tl" rotWithShape="0">
              <a:srgbClr val="000000"/>
            </a:outerShdw>
          </a:effectLst>
        </p:spPr>
      </p:pic>
      <p:sp>
        <p:nvSpPr>
          <p:cNvPr id="170" name="Google Shape;170;p27"/>
          <p:cNvSpPr/>
          <p:nvPr/>
        </p:nvSpPr>
        <p:spPr>
          <a:xfrm>
            <a:off x="1771225" y="2571750"/>
            <a:ext cx="1679400" cy="147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178650" y="0"/>
            <a:ext cx="8383800" cy="11034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4100"/>
              <a:buFont typeface="Arial"/>
              <a:buNone/>
            </a:pPr>
            <a:r>
              <a:rPr lang="en" sz="4100" i="0" u="none" strike="noStrike" cap="none">
                <a:solidFill>
                  <a:srgbClr val="000000"/>
                </a:solidFill>
                <a:latin typeface="Walter Turncoat"/>
                <a:ea typeface="Walter Turncoat"/>
                <a:cs typeface="Walter Turncoat"/>
                <a:sym typeface="Walter Turncoat"/>
              </a:rPr>
              <a:t>Meet the American Woodcock</a:t>
            </a:r>
            <a:r>
              <a:rPr lang="en" sz="4100">
                <a:solidFill>
                  <a:srgbClr val="000000"/>
                </a:solidFill>
                <a:latin typeface="Walter Turncoat"/>
                <a:ea typeface="Walter Turncoat"/>
                <a:cs typeface="Walter Turncoat"/>
                <a:sym typeface="Walter Turncoat"/>
              </a:rPr>
              <a:t>!</a:t>
            </a:r>
            <a:endParaRPr>
              <a:solidFill>
                <a:srgbClr val="000000"/>
              </a:solidFill>
              <a:latin typeface="Walter Turncoat"/>
              <a:ea typeface="Walter Turncoat"/>
              <a:cs typeface="Walter Turncoat"/>
              <a:sym typeface="Walter Turncoat"/>
            </a:endParaRPr>
          </a:p>
        </p:txBody>
      </p:sp>
      <p:sp>
        <p:nvSpPr>
          <p:cNvPr id="176" name="Google Shape;176;p28"/>
          <p:cNvSpPr txBox="1">
            <a:spLocks noGrp="1"/>
          </p:cNvSpPr>
          <p:nvPr>
            <p:ph type="body" idx="1"/>
          </p:nvPr>
        </p:nvSpPr>
        <p:spPr>
          <a:xfrm>
            <a:off x="329725" y="3463698"/>
            <a:ext cx="3415800" cy="1385700"/>
          </a:xfrm>
          <a:prstGeom prst="rect">
            <a:avLst/>
          </a:prstGeom>
          <a:noFill/>
          <a:ln>
            <a:noFill/>
          </a:ln>
        </p:spPr>
        <p:txBody>
          <a:bodyPr spcFirstLastPara="1" wrap="square" lIns="68575" tIns="34275" rIns="68575" bIns="34275" anchor="t" anchorCtr="0">
            <a:noAutofit/>
          </a:bodyPr>
          <a:lstStyle/>
          <a:p>
            <a:pPr marL="177800" marR="0" lvl="0" indent="-171450" algn="l" rtl="0">
              <a:lnSpc>
                <a:spcPct val="90000"/>
              </a:lnSpc>
              <a:spcBef>
                <a:spcPts val="800"/>
              </a:spcBef>
              <a:spcAft>
                <a:spcPts val="0"/>
              </a:spcAft>
              <a:buClr>
                <a:schemeClr val="dk1"/>
              </a:buClr>
              <a:buSzPts val="2100"/>
              <a:buFont typeface="Walter Turncoat"/>
              <a:buChar char="➢"/>
            </a:pPr>
            <a:r>
              <a:rPr lang="en" sz="2100" i="0" u="none">
                <a:solidFill>
                  <a:schemeClr val="dk1"/>
                </a:solidFill>
                <a:latin typeface="Walter Turncoat"/>
                <a:ea typeface="Walter Turncoat"/>
                <a:cs typeface="Walter Turncoat"/>
                <a:sym typeface="Walter Turncoat"/>
              </a:rPr>
              <a:t>Height: 5 inches</a:t>
            </a:r>
            <a:endParaRPr>
              <a:latin typeface="Walter Turncoat"/>
              <a:ea typeface="Walter Turncoat"/>
              <a:cs typeface="Walter Turncoat"/>
              <a:sym typeface="Walter Turncoat"/>
            </a:endParaRPr>
          </a:p>
          <a:p>
            <a:pPr marL="177800" marR="0" lvl="0" indent="-171450" algn="l" rtl="0">
              <a:lnSpc>
                <a:spcPct val="90000"/>
              </a:lnSpc>
              <a:spcBef>
                <a:spcPts val="800"/>
              </a:spcBef>
              <a:spcAft>
                <a:spcPts val="0"/>
              </a:spcAft>
              <a:buClr>
                <a:schemeClr val="dk1"/>
              </a:buClr>
              <a:buSzPts val="2100"/>
              <a:buFont typeface="Walter Turncoat"/>
              <a:buChar char="➢"/>
            </a:pPr>
            <a:r>
              <a:rPr lang="en" sz="2100" i="0" u="none">
                <a:solidFill>
                  <a:schemeClr val="dk1"/>
                </a:solidFill>
                <a:latin typeface="Walter Turncoat"/>
                <a:ea typeface="Walter Turncoat"/>
                <a:cs typeface="Walter Turncoat"/>
                <a:sym typeface="Walter Turncoat"/>
              </a:rPr>
              <a:t>Wingspan: 20 inches</a:t>
            </a:r>
            <a:endParaRPr>
              <a:latin typeface="Walter Turncoat"/>
              <a:ea typeface="Walter Turncoat"/>
              <a:cs typeface="Walter Turncoat"/>
              <a:sym typeface="Walter Turncoat"/>
            </a:endParaRPr>
          </a:p>
          <a:p>
            <a:pPr marL="177800" marR="0" lvl="0" indent="-171450" algn="l" rtl="0">
              <a:lnSpc>
                <a:spcPct val="90000"/>
              </a:lnSpc>
              <a:spcBef>
                <a:spcPts val="800"/>
              </a:spcBef>
              <a:spcAft>
                <a:spcPts val="0"/>
              </a:spcAft>
              <a:buClr>
                <a:schemeClr val="dk1"/>
              </a:buClr>
              <a:buSzPts val="2100"/>
              <a:buFont typeface="Walter Turncoat"/>
              <a:buChar char="➢"/>
            </a:pPr>
            <a:r>
              <a:rPr lang="en" sz="2100" i="0" u="none">
                <a:solidFill>
                  <a:schemeClr val="dk1"/>
                </a:solidFill>
                <a:latin typeface="Walter Turncoat"/>
                <a:ea typeface="Walter Turncoat"/>
                <a:cs typeface="Walter Turncoat"/>
                <a:sym typeface="Walter Turncoat"/>
              </a:rPr>
              <a:t>Weight: Under 8 ounces</a:t>
            </a:r>
            <a:endParaRPr>
              <a:latin typeface="Walter Turncoat"/>
              <a:ea typeface="Walter Turncoat"/>
              <a:cs typeface="Walter Turncoat"/>
              <a:sym typeface="Walter Turncoat"/>
            </a:endParaRPr>
          </a:p>
          <a:p>
            <a:pPr marL="177800" marR="0" lvl="0" indent="0" algn="l" rtl="0">
              <a:lnSpc>
                <a:spcPct val="90000"/>
              </a:lnSpc>
              <a:spcBef>
                <a:spcPts val="800"/>
              </a:spcBef>
              <a:spcAft>
                <a:spcPts val="0"/>
              </a:spcAft>
              <a:buNone/>
            </a:pPr>
            <a:endParaRPr>
              <a:latin typeface="Walter Turncoat"/>
              <a:ea typeface="Walter Turncoat"/>
              <a:cs typeface="Walter Turncoat"/>
              <a:sym typeface="Walter Turncoat"/>
            </a:endParaRPr>
          </a:p>
        </p:txBody>
      </p:sp>
      <p:pic>
        <p:nvPicPr>
          <p:cNvPr id="177" name="Google Shape;177;p28"/>
          <p:cNvPicPr preferRelativeResize="0"/>
          <p:nvPr/>
        </p:nvPicPr>
        <p:blipFill rotWithShape="1">
          <a:blip r:embed="rId3">
            <a:alphaModFix/>
          </a:blip>
          <a:srcRect l="9926" r="19670"/>
          <a:stretch/>
        </p:blipFill>
        <p:spPr>
          <a:xfrm>
            <a:off x="4808853" y="1721394"/>
            <a:ext cx="4042172" cy="3225402"/>
          </a:xfrm>
          <a:prstGeom prst="rect">
            <a:avLst/>
          </a:prstGeom>
          <a:noFill/>
          <a:ln>
            <a:noFill/>
          </a:ln>
          <a:effectLst>
            <a:outerShdw blurRad="50800" dist="38100" dir="2700000" algn="tl" rotWithShape="0">
              <a:srgbClr val="000000">
                <a:alpha val="40000"/>
              </a:srgbClr>
            </a:outerShdw>
          </a:effectLst>
        </p:spPr>
      </p:pic>
      <p:sp>
        <p:nvSpPr>
          <p:cNvPr id="178" name="Google Shape;178;p28"/>
          <p:cNvSpPr txBox="1">
            <a:spLocks noGrp="1"/>
          </p:cNvSpPr>
          <p:nvPr>
            <p:ph type="body" idx="1"/>
          </p:nvPr>
        </p:nvSpPr>
        <p:spPr>
          <a:xfrm>
            <a:off x="463725" y="869150"/>
            <a:ext cx="2824500" cy="522300"/>
          </a:xfrm>
          <a:prstGeom prst="rect">
            <a:avLst/>
          </a:prstGeom>
          <a:noFill/>
          <a:ln>
            <a:noFill/>
          </a:ln>
        </p:spPr>
        <p:txBody>
          <a:bodyPr spcFirstLastPara="1" wrap="square" lIns="68575" tIns="34275" rIns="68575" bIns="34275" anchor="t" anchorCtr="0">
            <a:noAutofit/>
          </a:bodyPr>
          <a:lstStyle/>
          <a:p>
            <a:pPr marL="177800" marR="0" lvl="0" indent="0" algn="l" rtl="0">
              <a:lnSpc>
                <a:spcPct val="90000"/>
              </a:lnSpc>
              <a:spcBef>
                <a:spcPts val="800"/>
              </a:spcBef>
              <a:spcAft>
                <a:spcPts val="0"/>
              </a:spcAft>
              <a:buNone/>
            </a:pPr>
            <a:r>
              <a:rPr lang="en" sz="3000">
                <a:solidFill>
                  <a:srgbClr val="000000"/>
                </a:solidFill>
                <a:latin typeface="Walter Turncoat"/>
                <a:ea typeface="Walter Turncoat"/>
                <a:cs typeface="Walter Turncoat"/>
                <a:sym typeface="Walter Turncoat"/>
              </a:rPr>
              <a:t>Also called...</a:t>
            </a:r>
            <a:endParaRPr sz="3000">
              <a:solidFill>
                <a:srgbClr val="000000"/>
              </a:solidFill>
              <a:latin typeface="Walter Turncoat"/>
              <a:ea typeface="Walter Turncoat"/>
              <a:cs typeface="Walter Turncoat"/>
              <a:sym typeface="Walter Turncoat"/>
            </a:endParaRPr>
          </a:p>
          <a:p>
            <a:pPr marL="177800" marR="0" lvl="0" indent="0" algn="l" rtl="0">
              <a:lnSpc>
                <a:spcPct val="90000"/>
              </a:lnSpc>
              <a:spcBef>
                <a:spcPts val="800"/>
              </a:spcBef>
              <a:spcAft>
                <a:spcPts val="0"/>
              </a:spcAft>
              <a:buNone/>
            </a:pPr>
            <a:endParaRPr>
              <a:latin typeface="Walter Turncoat"/>
              <a:ea typeface="Walter Turncoat"/>
              <a:cs typeface="Walter Turncoat"/>
              <a:sym typeface="Walter Turncoat"/>
            </a:endParaRPr>
          </a:p>
        </p:txBody>
      </p:sp>
      <p:sp>
        <p:nvSpPr>
          <p:cNvPr id="179" name="Google Shape;179;p28"/>
          <p:cNvSpPr txBox="1"/>
          <p:nvPr/>
        </p:nvSpPr>
        <p:spPr>
          <a:xfrm>
            <a:off x="216338" y="1559706"/>
            <a:ext cx="2593200" cy="618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300">
                <a:latin typeface="Handlee"/>
                <a:ea typeface="Handlee"/>
                <a:cs typeface="Handlee"/>
                <a:sym typeface="Handlee"/>
              </a:rPr>
              <a:t>“Timberdoodle!”</a:t>
            </a:r>
            <a:endParaRPr sz="2300">
              <a:latin typeface="Handlee"/>
              <a:ea typeface="Handlee"/>
              <a:cs typeface="Handlee"/>
              <a:sym typeface="Handlee"/>
            </a:endParaRPr>
          </a:p>
        </p:txBody>
      </p:sp>
      <p:sp>
        <p:nvSpPr>
          <p:cNvPr id="180" name="Google Shape;180;p28"/>
          <p:cNvSpPr txBox="1"/>
          <p:nvPr/>
        </p:nvSpPr>
        <p:spPr>
          <a:xfrm>
            <a:off x="50500" y="2177703"/>
            <a:ext cx="2017800" cy="618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300">
                <a:latin typeface="Handlee"/>
                <a:ea typeface="Handlee"/>
                <a:cs typeface="Handlee"/>
                <a:sym typeface="Handlee"/>
              </a:rPr>
              <a:t>“Bogsucker!”</a:t>
            </a:r>
            <a:endParaRPr sz="2300">
              <a:latin typeface="Handlee"/>
              <a:ea typeface="Handlee"/>
              <a:cs typeface="Handlee"/>
              <a:sym typeface="Handlee"/>
            </a:endParaRPr>
          </a:p>
        </p:txBody>
      </p:sp>
      <p:sp>
        <p:nvSpPr>
          <p:cNvPr id="181" name="Google Shape;181;p28"/>
          <p:cNvSpPr txBox="1"/>
          <p:nvPr/>
        </p:nvSpPr>
        <p:spPr>
          <a:xfrm>
            <a:off x="1635375" y="2697419"/>
            <a:ext cx="2017800" cy="618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300">
                <a:latin typeface="Handlee"/>
                <a:ea typeface="Handlee"/>
                <a:cs typeface="Handlee"/>
                <a:sym typeface="Handlee"/>
              </a:rPr>
              <a:t>“Mudbat!”</a:t>
            </a:r>
            <a:endParaRPr sz="2300">
              <a:latin typeface="Handlee"/>
              <a:ea typeface="Handlee"/>
              <a:cs typeface="Handlee"/>
              <a:sym typeface="Handlee"/>
            </a:endParaRPr>
          </a:p>
        </p:txBody>
      </p:sp>
      <p:sp>
        <p:nvSpPr>
          <p:cNvPr id="182" name="Google Shape;182;p28"/>
          <p:cNvSpPr txBox="1"/>
          <p:nvPr/>
        </p:nvSpPr>
        <p:spPr>
          <a:xfrm>
            <a:off x="2068294" y="2079413"/>
            <a:ext cx="2276700" cy="618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300">
                <a:latin typeface="Handlee"/>
                <a:ea typeface="Handlee"/>
                <a:cs typeface="Handlee"/>
                <a:sym typeface="Handlee"/>
              </a:rPr>
              <a:t>“Hokumpoke!”</a:t>
            </a:r>
            <a:endParaRPr sz="2300">
              <a:latin typeface="Handlee"/>
              <a:ea typeface="Handlee"/>
              <a:cs typeface="Handlee"/>
              <a:sym typeface="Handlee"/>
            </a:endParaRPr>
          </a:p>
        </p:txBody>
      </p:sp>
      <p:sp>
        <p:nvSpPr>
          <p:cNvPr id="183" name="Google Shape;183;p28"/>
          <p:cNvSpPr txBox="1"/>
          <p:nvPr/>
        </p:nvSpPr>
        <p:spPr>
          <a:xfrm>
            <a:off x="2288238" y="1391444"/>
            <a:ext cx="2520600" cy="618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300">
                <a:latin typeface="Handlee"/>
                <a:ea typeface="Handlee"/>
                <a:cs typeface="Handlee"/>
                <a:sym typeface="Handlee"/>
              </a:rPr>
              <a:t>“Peentmeister!”</a:t>
            </a:r>
            <a:endParaRPr sz="2300">
              <a:latin typeface="Handlee"/>
              <a:ea typeface="Handlee"/>
              <a:cs typeface="Handlee"/>
              <a:sym typeface="Handlee"/>
            </a:endParaRPr>
          </a:p>
        </p:txBody>
      </p:sp>
      <p:sp>
        <p:nvSpPr>
          <p:cNvPr id="184" name="Google Shape;184;p28"/>
          <p:cNvSpPr/>
          <p:nvPr/>
        </p:nvSpPr>
        <p:spPr>
          <a:xfrm>
            <a:off x="2987013" y="2881263"/>
            <a:ext cx="1539600" cy="816600"/>
          </a:xfrm>
          <a:prstGeom prst="wedgeEllipseCallout">
            <a:avLst>
              <a:gd name="adj1" fmla="val 88728"/>
              <a:gd name="adj2" fmla="val 47237"/>
            </a:avLst>
          </a:prstGeom>
          <a:solidFill>
            <a:srgbClr val="FFFFFF"/>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 name="Google Shape;185;p28"/>
          <p:cNvSpPr txBox="1"/>
          <p:nvPr/>
        </p:nvSpPr>
        <p:spPr>
          <a:xfrm>
            <a:off x="3068650" y="3090494"/>
            <a:ext cx="1458000" cy="3732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100">
                <a:latin typeface="Book Antiqua"/>
                <a:ea typeface="Book Antiqua"/>
                <a:cs typeface="Book Antiqua"/>
                <a:sym typeface="Book Antiqua"/>
              </a:rPr>
              <a:t>Hey, quit calling me names!</a:t>
            </a:r>
            <a:endParaRPr sz="1100">
              <a:latin typeface="Book Antiqua"/>
              <a:ea typeface="Book Antiqua"/>
              <a:cs typeface="Book Antiqua"/>
              <a:sym typeface="Book Antiqu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628650" y="129549"/>
            <a:ext cx="7886700" cy="7776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4100"/>
              <a:buFont typeface="Arial"/>
              <a:buNone/>
            </a:pPr>
            <a:r>
              <a:rPr lang="en">
                <a:solidFill>
                  <a:srgbClr val="000000"/>
                </a:solidFill>
                <a:latin typeface="Walter Turncoat"/>
                <a:ea typeface="Walter Turncoat"/>
                <a:cs typeface="Walter Turncoat"/>
                <a:sym typeface="Walter Turncoat"/>
              </a:rPr>
              <a:t>Amazing Adaptations!</a:t>
            </a:r>
            <a:endParaRPr>
              <a:solidFill>
                <a:srgbClr val="000000"/>
              </a:solidFill>
              <a:latin typeface="Walter Turncoat"/>
              <a:ea typeface="Walter Turncoat"/>
              <a:cs typeface="Walter Turncoat"/>
              <a:sym typeface="Walter Turncoat"/>
            </a:endParaRPr>
          </a:p>
        </p:txBody>
      </p:sp>
      <p:sp>
        <p:nvSpPr>
          <p:cNvPr id="191" name="Google Shape;191;p29"/>
          <p:cNvSpPr txBox="1">
            <a:spLocks noGrp="1"/>
          </p:cNvSpPr>
          <p:nvPr>
            <p:ph type="body" idx="1"/>
          </p:nvPr>
        </p:nvSpPr>
        <p:spPr>
          <a:xfrm>
            <a:off x="5855750" y="3423098"/>
            <a:ext cx="3415800" cy="16791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latin typeface="Walter Turncoat"/>
              <a:ea typeface="Walter Turncoat"/>
              <a:cs typeface="Walter Turncoat"/>
              <a:sym typeface="Walter Turncoat"/>
            </a:endParaRPr>
          </a:p>
          <a:p>
            <a:pPr marL="520700" lvl="1" indent="-177800" algn="l" rtl="0">
              <a:spcBef>
                <a:spcPts val="400"/>
              </a:spcBef>
              <a:spcAft>
                <a:spcPts val="0"/>
              </a:spcAft>
              <a:buClr>
                <a:srgbClr val="000000"/>
              </a:buClr>
              <a:buSzPts val="1800"/>
              <a:buFont typeface="Walter Turncoat"/>
              <a:buChar char="➢"/>
            </a:pPr>
            <a:r>
              <a:rPr lang="en">
                <a:solidFill>
                  <a:srgbClr val="000000"/>
                </a:solidFill>
                <a:latin typeface="Walter Turncoat"/>
                <a:ea typeface="Walter Turncoat"/>
                <a:cs typeface="Walter Turncoat"/>
                <a:sym typeface="Walter Turncoat"/>
              </a:rPr>
              <a:t>Flexible beak</a:t>
            </a:r>
            <a:endParaRPr>
              <a:solidFill>
                <a:srgbClr val="000000"/>
              </a:solidFill>
              <a:latin typeface="Walter Turncoat"/>
              <a:ea typeface="Walter Turncoat"/>
              <a:cs typeface="Walter Turncoat"/>
              <a:sym typeface="Walter Turncoat"/>
            </a:endParaRPr>
          </a:p>
          <a:p>
            <a:pPr marL="520700" lvl="1" indent="-177800" algn="l" rtl="0">
              <a:spcBef>
                <a:spcPts val="400"/>
              </a:spcBef>
              <a:spcAft>
                <a:spcPts val="0"/>
              </a:spcAft>
              <a:buClr>
                <a:srgbClr val="000000"/>
              </a:buClr>
              <a:buSzPts val="1800"/>
              <a:buFont typeface="Walter Turncoat"/>
              <a:buChar char="➢"/>
            </a:pPr>
            <a:r>
              <a:rPr lang="en">
                <a:solidFill>
                  <a:srgbClr val="000000"/>
                </a:solidFill>
                <a:latin typeface="Walter Turncoat"/>
                <a:ea typeface="Walter Turncoat"/>
                <a:cs typeface="Walter Turncoat"/>
                <a:sym typeface="Walter Turncoat"/>
              </a:rPr>
              <a:t>Tongue with rough edges</a:t>
            </a:r>
            <a:endParaRPr>
              <a:solidFill>
                <a:srgbClr val="000000"/>
              </a:solidFill>
              <a:latin typeface="Walter Turncoat"/>
              <a:ea typeface="Walter Turncoat"/>
              <a:cs typeface="Walter Turncoat"/>
              <a:sym typeface="Walter Turncoat"/>
            </a:endParaRPr>
          </a:p>
          <a:p>
            <a:pPr marL="520700" lvl="1" indent="-177800" algn="l" rtl="0">
              <a:spcBef>
                <a:spcPts val="400"/>
              </a:spcBef>
              <a:spcAft>
                <a:spcPts val="0"/>
              </a:spcAft>
              <a:buClr>
                <a:srgbClr val="000000"/>
              </a:buClr>
              <a:buSzPts val="1800"/>
              <a:buFont typeface="Walter Turncoat"/>
              <a:buChar char="➢"/>
            </a:pPr>
            <a:r>
              <a:rPr lang="en">
                <a:solidFill>
                  <a:srgbClr val="000000"/>
                </a:solidFill>
                <a:latin typeface="Walter Turncoat"/>
                <a:ea typeface="Walter Turncoat"/>
                <a:cs typeface="Walter Turncoat"/>
                <a:sym typeface="Walter Turncoat"/>
              </a:rPr>
              <a:t> Camouflage!</a:t>
            </a:r>
            <a:endParaRPr>
              <a:solidFill>
                <a:srgbClr val="000000"/>
              </a:solidFill>
              <a:latin typeface="Walter Turncoat"/>
              <a:ea typeface="Walter Turncoat"/>
              <a:cs typeface="Walter Turncoat"/>
              <a:sym typeface="Walter Turncoat"/>
            </a:endParaRPr>
          </a:p>
          <a:p>
            <a:pPr marL="520700" lvl="1" indent="-177800" algn="l" rtl="0">
              <a:spcBef>
                <a:spcPts val="400"/>
              </a:spcBef>
              <a:spcAft>
                <a:spcPts val="0"/>
              </a:spcAft>
              <a:buClr>
                <a:srgbClr val="000000"/>
              </a:buClr>
              <a:buSzPts val="1800"/>
              <a:buFont typeface="Walter Turncoat"/>
              <a:buChar char="➢"/>
            </a:pPr>
            <a:r>
              <a:rPr lang="en">
                <a:solidFill>
                  <a:srgbClr val="000000"/>
                </a:solidFill>
                <a:latin typeface="Walter Turncoat"/>
                <a:ea typeface="Walter Turncoat"/>
                <a:cs typeface="Walter Turncoat"/>
                <a:sym typeface="Walter Turncoat"/>
              </a:rPr>
              <a:t>360° field of vision</a:t>
            </a:r>
            <a:endParaRPr>
              <a:solidFill>
                <a:srgbClr val="000000"/>
              </a:solidFill>
              <a:latin typeface="Walter Turncoat"/>
              <a:ea typeface="Walter Turncoat"/>
              <a:cs typeface="Walter Turncoat"/>
              <a:sym typeface="Walter Turncoat"/>
            </a:endParaRPr>
          </a:p>
          <a:p>
            <a:pPr marL="0" lvl="0" indent="0" algn="l" rtl="0">
              <a:spcBef>
                <a:spcPts val="800"/>
              </a:spcBef>
              <a:spcAft>
                <a:spcPts val="0"/>
              </a:spcAft>
              <a:buNone/>
            </a:pPr>
            <a:endParaRPr>
              <a:latin typeface="Walter Turncoat"/>
              <a:ea typeface="Walter Turncoat"/>
              <a:cs typeface="Walter Turncoat"/>
              <a:sym typeface="Walter Turncoat"/>
            </a:endParaRPr>
          </a:p>
          <a:p>
            <a:pPr marL="177800" marR="0" lvl="0" indent="-63500" algn="l" rtl="0">
              <a:lnSpc>
                <a:spcPct val="90000"/>
              </a:lnSpc>
              <a:spcBef>
                <a:spcPts val="800"/>
              </a:spcBef>
              <a:spcAft>
                <a:spcPts val="0"/>
              </a:spcAft>
              <a:buClr>
                <a:schemeClr val="dk1"/>
              </a:buClr>
              <a:buSzPts val="1800"/>
              <a:buFont typeface="Arial"/>
              <a:buNone/>
            </a:pPr>
            <a:endParaRPr sz="1800" i="0" u="none" strike="noStrike" cap="none">
              <a:solidFill>
                <a:schemeClr val="dk1"/>
              </a:solidFill>
              <a:latin typeface="Walter Turncoat"/>
              <a:ea typeface="Walter Turncoat"/>
              <a:cs typeface="Walter Turncoat"/>
              <a:sym typeface="Walter Turncoat"/>
            </a:endParaRPr>
          </a:p>
        </p:txBody>
      </p:sp>
      <p:pic>
        <p:nvPicPr>
          <p:cNvPr id="192" name="Google Shape;192;p29"/>
          <p:cNvPicPr preferRelativeResize="0"/>
          <p:nvPr/>
        </p:nvPicPr>
        <p:blipFill rotWithShape="1">
          <a:blip r:embed="rId3">
            <a:alphaModFix/>
          </a:blip>
          <a:srcRect/>
          <a:stretch/>
        </p:blipFill>
        <p:spPr>
          <a:xfrm>
            <a:off x="5050725" y="970575"/>
            <a:ext cx="3873652" cy="2583151"/>
          </a:xfrm>
          <a:prstGeom prst="rect">
            <a:avLst/>
          </a:prstGeom>
          <a:noFill/>
          <a:ln>
            <a:noFill/>
          </a:ln>
          <a:effectLst>
            <a:outerShdw blurRad="50800" dist="38100" dir="2700000" algn="tl" rotWithShape="0">
              <a:srgbClr val="000000">
                <a:alpha val="40000"/>
              </a:srgbClr>
            </a:outerShdw>
          </a:effectLst>
        </p:spPr>
      </p:pic>
      <p:pic>
        <p:nvPicPr>
          <p:cNvPr id="193" name="Google Shape;193;p29"/>
          <p:cNvPicPr preferRelativeResize="0"/>
          <p:nvPr/>
        </p:nvPicPr>
        <p:blipFill>
          <a:blip r:embed="rId4">
            <a:alphaModFix/>
          </a:blip>
          <a:stretch>
            <a:fillRect/>
          </a:stretch>
        </p:blipFill>
        <p:spPr>
          <a:xfrm>
            <a:off x="1416611" y="3423100"/>
            <a:ext cx="2912051" cy="1342350"/>
          </a:xfrm>
          <a:prstGeom prst="rect">
            <a:avLst/>
          </a:prstGeom>
          <a:noFill/>
          <a:ln w="28575" cap="flat" cmpd="sng">
            <a:solidFill>
              <a:srgbClr val="93C47D"/>
            </a:solidFill>
            <a:prstDash val="solid"/>
            <a:round/>
            <a:headEnd type="none" w="sm" len="sm"/>
            <a:tailEnd type="none" w="sm" len="sm"/>
          </a:ln>
          <a:effectLst>
            <a:outerShdw blurRad="57150" dist="19050" dir="5400000" algn="bl" rotWithShape="0">
              <a:srgbClr val="000000">
                <a:alpha val="50000"/>
              </a:srgbClr>
            </a:outerShdw>
          </a:effectLst>
        </p:spPr>
      </p:pic>
      <p:pic>
        <p:nvPicPr>
          <p:cNvPr id="194" name="Google Shape;194;p29"/>
          <p:cNvPicPr preferRelativeResize="0"/>
          <p:nvPr/>
        </p:nvPicPr>
        <p:blipFill>
          <a:blip r:embed="rId5">
            <a:alphaModFix/>
          </a:blip>
          <a:stretch>
            <a:fillRect/>
          </a:stretch>
        </p:blipFill>
        <p:spPr>
          <a:xfrm>
            <a:off x="0" y="4308083"/>
            <a:ext cx="2038891" cy="835419"/>
          </a:xfrm>
          <a:prstGeom prst="rect">
            <a:avLst/>
          </a:prstGeom>
          <a:noFill/>
          <a:ln>
            <a:noFill/>
          </a:ln>
          <a:effectLst>
            <a:outerShdw blurRad="57150" dist="19050" dir="5400000" algn="bl" rotWithShape="0">
              <a:srgbClr val="000000">
                <a:alpha val="50000"/>
              </a:srgbClr>
            </a:outerShdw>
          </a:effectLst>
        </p:spPr>
      </p:pic>
      <p:pic>
        <p:nvPicPr>
          <p:cNvPr id="195" name="Google Shape;195;p29"/>
          <p:cNvPicPr preferRelativeResize="0"/>
          <p:nvPr/>
        </p:nvPicPr>
        <p:blipFill>
          <a:blip r:embed="rId6">
            <a:alphaModFix/>
          </a:blip>
          <a:stretch>
            <a:fillRect/>
          </a:stretch>
        </p:blipFill>
        <p:spPr>
          <a:xfrm>
            <a:off x="56501" y="2497947"/>
            <a:ext cx="2104740" cy="1293594"/>
          </a:xfrm>
          <a:prstGeom prst="rect">
            <a:avLst/>
          </a:prstGeom>
          <a:noFill/>
          <a:ln>
            <a:noFill/>
          </a:ln>
          <a:effectLst>
            <a:outerShdw blurRad="57150" dist="19050" dir="5400000" algn="bl" rotWithShape="0">
              <a:srgbClr val="000000">
                <a:alpha val="50000"/>
              </a:srgbClr>
            </a:outerShdw>
          </a:effectLst>
        </p:spPr>
      </p:pic>
      <p:pic>
        <p:nvPicPr>
          <p:cNvPr id="196" name="Google Shape;196;p29"/>
          <p:cNvPicPr preferRelativeResize="0"/>
          <p:nvPr/>
        </p:nvPicPr>
        <p:blipFill>
          <a:blip r:embed="rId7">
            <a:alphaModFix/>
          </a:blip>
          <a:stretch>
            <a:fillRect/>
          </a:stretch>
        </p:blipFill>
        <p:spPr>
          <a:xfrm>
            <a:off x="7" y="1047078"/>
            <a:ext cx="3108066" cy="1074838"/>
          </a:xfrm>
          <a:prstGeom prst="rect">
            <a:avLst/>
          </a:prstGeom>
          <a:noFill/>
          <a:ln>
            <a:noFill/>
          </a:ln>
          <a:effectLst>
            <a:outerShdw blurRad="57150" dist="19050" dir="5400000" algn="bl" rotWithShape="0">
              <a:srgbClr val="000000">
                <a:alpha val="50000"/>
              </a:srgbClr>
            </a:outerShdw>
          </a:effectLst>
        </p:spPr>
      </p:pic>
      <p:pic>
        <p:nvPicPr>
          <p:cNvPr id="197" name="Google Shape;197;p29"/>
          <p:cNvPicPr preferRelativeResize="0"/>
          <p:nvPr/>
        </p:nvPicPr>
        <p:blipFill>
          <a:blip r:embed="rId8">
            <a:alphaModFix/>
          </a:blip>
          <a:stretch>
            <a:fillRect/>
          </a:stretch>
        </p:blipFill>
        <p:spPr>
          <a:xfrm>
            <a:off x="3447482" y="1020102"/>
            <a:ext cx="1168714" cy="1436607"/>
          </a:xfrm>
          <a:prstGeom prst="rect">
            <a:avLst/>
          </a:prstGeom>
          <a:noFill/>
          <a:ln>
            <a:noFill/>
          </a:ln>
          <a:effectLst>
            <a:outerShdw blurRad="57150" dist="19050" dir="5400000" algn="bl" rotWithShape="0">
              <a:srgbClr val="000000">
                <a:alpha val="50000"/>
              </a:srgbClr>
            </a:outerShdw>
          </a:effectLst>
        </p:spPr>
      </p:pic>
      <p:pic>
        <p:nvPicPr>
          <p:cNvPr id="198" name="Google Shape;198;p29"/>
          <p:cNvPicPr preferRelativeResize="0"/>
          <p:nvPr/>
        </p:nvPicPr>
        <p:blipFill>
          <a:blip r:embed="rId9">
            <a:alphaModFix/>
          </a:blip>
          <a:stretch>
            <a:fillRect/>
          </a:stretch>
        </p:blipFill>
        <p:spPr>
          <a:xfrm>
            <a:off x="1965395" y="2080684"/>
            <a:ext cx="1993206" cy="1161244"/>
          </a:xfrm>
          <a:prstGeom prst="rect">
            <a:avLst/>
          </a:prstGeom>
          <a:noFill/>
          <a:ln>
            <a:noFill/>
          </a:ln>
          <a:effectLst>
            <a:outerShdw blurRad="57150" dist="19050" dir="5400000" algn="bl" rotWithShape="0">
              <a:srgbClr val="000000">
                <a:alpha val="50000"/>
              </a:srgbClr>
            </a:outerShdw>
          </a:effectLst>
        </p:spPr>
      </p:pic>
      <p:pic>
        <p:nvPicPr>
          <p:cNvPr id="199" name="Google Shape;199;p29">
            <a:hlinkClick r:id="rId10"/>
          </p:cNvPr>
          <p:cNvPicPr preferRelativeResize="0"/>
          <p:nvPr/>
        </p:nvPicPr>
        <p:blipFill rotWithShape="1">
          <a:blip r:embed="rId11">
            <a:alphaModFix/>
          </a:blip>
          <a:srcRect/>
          <a:stretch/>
        </p:blipFill>
        <p:spPr>
          <a:xfrm>
            <a:off x="5050725" y="971776"/>
            <a:ext cx="3873650" cy="2580733"/>
          </a:xfrm>
          <a:prstGeom prst="rect">
            <a:avLst/>
          </a:prstGeom>
          <a:noFill/>
          <a:ln w="38100" cap="flat" cmpd="sng">
            <a:solidFill>
              <a:srgbClr val="F1C232"/>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03"/>
        <p:cNvGrpSpPr/>
        <p:nvPr/>
      </p:nvGrpSpPr>
      <p:grpSpPr>
        <a:xfrm>
          <a:off x="0" y="0"/>
          <a:ext cx="0" cy="0"/>
          <a:chOff x="0" y="0"/>
          <a:chExt cx="0" cy="0"/>
        </a:xfrm>
      </p:grpSpPr>
      <p:pic>
        <p:nvPicPr>
          <p:cNvPr id="204" name="Google Shape;204;p30"/>
          <p:cNvPicPr preferRelativeResize="0"/>
          <p:nvPr/>
        </p:nvPicPr>
        <p:blipFill>
          <a:blip r:embed="rId3">
            <a:alphaModFix/>
          </a:blip>
          <a:stretch>
            <a:fillRect/>
          </a:stretch>
        </p:blipFill>
        <p:spPr>
          <a:xfrm>
            <a:off x="0" y="0"/>
            <a:ext cx="9144000" cy="5140960"/>
          </a:xfrm>
          <a:prstGeom prst="rect">
            <a:avLst/>
          </a:prstGeom>
          <a:noFill/>
          <a:ln>
            <a:noFill/>
          </a:ln>
        </p:spPr>
      </p:pic>
      <p:sp>
        <p:nvSpPr>
          <p:cNvPr id="205" name="Google Shape;205;p30"/>
          <p:cNvSpPr txBox="1">
            <a:spLocks noGrp="1"/>
          </p:cNvSpPr>
          <p:nvPr>
            <p:ph type="title"/>
          </p:nvPr>
        </p:nvSpPr>
        <p:spPr>
          <a:xfrm>
            <a:off x="1697197" y="2483394"/>
            <a:ext cx="7886700" cy="994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4100"/>
              <a:buFont typeface="Arial"/>
              <a:buNone/>
            </a:pPr>
            <a:r>
              <a:rPr lang="en" sz="4100">
                <a:solidFill>
                  <a:srgbClr val="000000"/>
                </a:solidFill>
                <a:latin typeface="Walter Turncoat"/>
                <a:ea typeface="Walter Turncoat"/>
                <a:cs typeface="Walter Turncoat"/>
                <a:sym typeface="Walter Turncoat"/>
              </a:rPr>
              <a:t>The Sky Dance</a:t>
            </a:r>
            <a:endParaRPr>
              <a:solidFill>
                <a:srgbClr val="000000"/>
              </a:solidFill>
              <a:latin typeface="Walter Turncoat"/>
              <a:ea typeface="Walter Turncoat"/>
              <a:cs typeface="Walter Turncoat"/>
              <a:sym typeface="Walter Turnco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628650" y="273851"/>
            <a:ext cx="7886700" cy="1128900"/>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None/>
            </a:pPr>
            <a:r>
              <a:rPr lang="en">
                <a:solidFill>
                  <a:srgbClr val="000000"/>
                </a:solidFill>
                <a:latin typeface="Walter Turncoat"/>
                <a:ea typeface="Walter Turncoat"/>
                <a:cs typeface="Walter Turncoat"/>
                <a:sym typeface="Walter Turncoat"/>
              </a:rPr>
              <a:t>What does a young forest provide for a woodcock?</a:t>
            </a:r>
            <a:endParaRPr>
              <a:solidFill>
                <a:srgbClr val="000000"/>
              </a:solidFill>
              <a:latin typeface="Walter Turncoat"/>
              <a:ea typeface="Walter Turncoat"/>
              <a:cs typeface="Walter Turncoat"/>
              <a:sym typeface="Walter Turncoat"/>
            </a:endParaRPr>
          </a:p>
        </p:txBody>
      </p:sp>
      <p:pic>
        <p:nvPicPr>
          <p:cNvPr id="211" name="Google Shape;211;p31"/>
          <p:cNvPicPr preferRelativeResize="0"/>
          <p:nvPr/>
        </p:nvPicPr>
        <p:blipFill rotWithShape="1">
          <a:blip r:embed="rId3">
            <a:alphaModFix/>
          </a:blip>
          <a:srcRect l="11707" b="5562"/>
          <a:stretch/>
        </p:blipFill>
        <p:spPr>
          <a:xfrm>
            <a:off x="91250" y="2272225"/>
            <a:ext cx="3700125" cy="2711600"/>
          </a:xfrm>
          <a:prstGeom prst="rect">
            <a:avLst/>
          </a:prstGeom>
          <a:noFill/>
          <a:ln>
            <a:noFill/>
          </a:ln>
        </p:spPr>
      </p:pic>
      <p:pic>
        <p:nvPicPr>
          <p:cNvPr id="212" name="Google Shape;212;p31"/>
          <p:cNvPicPr preferRelativeResize="0"/>
          <p:nvPr/>
        </p:nvPicPr>
        <p:blipFill rotWithShape="1">
          <a:blip r:embed="rId4">
            <a:alphaModFix/>
          </a:blip>
          <a:srcRect t="18639" b="8833"/>
          <a:stretch/>
        </p:blipFill>
        <p:spPr>
          <a:xfrm>
            <a:off x="6344175" y="3752125"/>
            <a:ext cx="2707650" cy="1311525"/>
          </a:xfrm>
          <a:prstGeom prst="rect">
            <a:avLst/>
          </a:prstGeom>
          <a:noFill/>
          <a:ln>
            <a:noFill/>
          </a:ln>
        </p:spPr>
      </p:pic>
      <p:pic>
        <p:nvPicPr>
          <p:cNvPr id="213" name="Google Shape;213;p31"/>
          <p:cNvPicPr preferRelativeResize="0"/>
          <p:nvPr/>
        </p:nvPicPr>
        <p:blipFill rotWithShape="1">
          <a:blip r:embed="rId5">
            <a:alphaModFix/>
          </a:blip>
          <a:srcRect b="2780"/>
          <a:stretch/>
        </p:blipFill>
        <p:spPr>
          <a:xfrm>
            <a:off x="3847475" y="2272225"/>
            <a:ext cx="2440600" cy="2791425"/>
          </a:xfrm>
          <a:prstGeom prst="rect">
            <a:avLst/>
          </a:prstGeom>
          <a:noFill/>
          <a:ln>
            <a:noFill/>
          </a:ln>
        </p:spPr>
      </p:pic>
      <p:pic>
        <p:nvPicPr>
          <p:cNvPr id="214" name="Google Shape;214;p31"/>
          <p:cNvPicPr preferRelativeResize="0"/>
          <p:nvPr/>
        </p:nvPicPr>
        <p:blipFill rotWithShape="1">
          <a:blip r:embed="rId6">
            <a:alphaModFix/>
          </a:blip>
          <a:srcRect t="20672"/>
          <a:stretch/>
        </p:blipFill>
        <p:spPr>
          <a:xfrm>
            <a:off x="6344175" y="2272200"/>
            <a:ext cx="2707650" cy="1431900"/>
          </a:xfrm>
          <a:prstGeom prst="rect">
            <a:avLst/>
          </a:prstGeom>
          <a:noFill/>
          <a:ln>
            <a:noFill/>
          </a:ln>
        </p:spPr>
      </p:pic>
      <p:sp>
        <p:nvSpPr>
          <p:cNvPr id="215" name="Google Shape;215;p31"/>
          <p:cNvSpPr txBox="1"/>
          <p:nvPr/>
        </p:nvSpPr>
        <p:spPr>
          <a:xfrm>
            <a:off x="1247550" y="1566734"/>
            <a:ext cx="6648900" cy="54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Walter Turncoat"/>
                <a:ea typeface="Walter Turncoat"/>
                <a:cs typeface="Walter Turncoat"/>
                <a:sym typeface="Walter Turncoat"/>
              </a:rPr>
              <a:t>A safe place to nest and raise their young!</a:t>
            </a:r>
            <a:endParaRPr sz="2400">
              <a:latin typeface="Walter Turncoat"/>
              <a:ea typeface="Walter Turncoat"/>
              <a:cs typeface="Walter Turncoat"/>
              <a:sym typeface="Walter Turnco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149400" y="149075"/>
            <a:ext cx="8845200" cy="66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latin typeface="Walter Turncoat"/>
                <a:ea typeface="Walter Turncoat"/>
                <a:cs typeface="Walter Turncoat"/>
                <a:sym typeface="Walter Turncoat"/>
              </a:rPr>
              <a:t>How is the DEM helping young forest wildlife?</a:t>
            </a:r>
            <a:endParaRPr sz="3000">
              <a:solidFill>
                <a:srgbClr val="000000"/>
              </a:solidFill>
              <a:latin typeface="Walter Turncoat"/>
              <a:ea typeface="Walter Turncoat"/>
              <a:cs typeface="Walter Turncoat"/>
              <a:sym typeface="Walter Turncoat"/>
            </a:endParaRPr>
          </a:p>
        </p:txBody>
      </p:sp>
      <p:sp>
        <p:nvSpPr>
          <p:cNvPr id="221" name="Google Shape;221;p32"/>
          <p:cNvSpPr txBox="1"/>
          <p:nvPr/>
        </p:nvSpPr>
        <p:spPr>
          <a:xfrm>
            <a:off x="50" y="4093475"/>
            <a:ext cx="9144000" cy="898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2000">
                <a:latin typeface="Walter Turncoat"/>
                <a:ea typeface="Walter Turncoat"/>
                <a:cs typeface="Walter Turncoat"/>
                <a:sym typeface="Walter Turncoat"/>
              </a:rPr>
              <a:t>Large </a:t>
            </a:r>
            <a:r>
              <a:rPr lang="en" sz="2000" b="1">
                <a:latin typeface="Walter Turncoat"/>
                <a:ea typeface="Walter Turncoat"/>
                <a:cs typeface="Walter Turncoat"/>
                <a:sym typeface="Walter Turncoat"/>
              </a:rPr>
              <a:t>plots </a:t>
            </a:r>
            <a:r>
              <a:rPr lang="en" sz="2000">
                <a:latin typeface="Walter Turncoat"/>
                <a:ea typeface="Walter Turncoat"/>
                <a:cs typeface="Walter Turncoat"/>
                <a:sym typeface="Walter Turncoat"/>
              </a:rPr>
              <a:t>&amp; </a:t>
            </a:r>
            <a:r>
              <a:rPr lang="en" sz="2000" b="1">
                <a:latin typeface="Walter Turncoat"/>
                <a:ea typeface="Walter Turncoat"/>
                <a:cs typeface="Walter Turncoat"/>
                <a:sym typeface="Walter Turncoat"/>
              </a:rPr>
              <a:t>corridors </a:t>
            </a:r>
            <a:r>
              <a:rPr lang="en" sz="2000">
                <a:latin typeface="Walter Turncoat"/>
                <a:ea typeface="Walter Turncoat"/>
                <a:cs typeface="Walter Turncoat"/>
                <a:sym typeface="Walter Turncoat"/>
              </a:rPr>
              <a:t>of thick and shrubby habitat</a:t>
            </a:r>
            <a:endParaRPr sz="2000">
              <a:latin typeface="Walter Turncoat"/>
              <a:ea typeface="Walter Turncoat"/>
              <a:cs typeface="Walter Turncoat"/>
              <a:sym typeface="Walter Turncoat"/>
            </a:endParaRPr>
          </a:p>
          <a:p>
            <a:pPr marL="0" lvl="0" indent="0" algn="ctr" rtl="0">
              <a:lnSpc>
                <a:spcPct val="150000"/>
              </a:lnSpc>
              <a:spcBef>
                <a:spcPts val="0"/>
              </a:spcBef>
              <a:spcAft>
                <a:spcPts val="0"/>
              </a:spcAft>
              <a:buClr>
                <a:schemeClr val="dk1"/>
              </a:buClr>
              <a:buSzPts val="1100"/>
              <a:buFont typeface="Arial"/>
              <a:buNone/>
            </a:pPr>
            <a:r>
              <a:rPr lang="en" sz="2000">
                <a:latin typeface="Walter Turncoat"/>
                <a:ea typeface="Walter Turncoat"/>
                <a:cs typeface="Walter Turncoat"/>
                <a:sym typeface="Walter Turncoat"/>
              </a:rPr>
              <a:t>Thorns  ~  Cover  ~  Food  ~  Protection</a:t>
            </a:r>
            <a:endParaRPr sz="2000">
              <a:latin typeface="Walter Turncoat"/>
              <a:ea typeface="Walter Turncoat"/>
              <a:cs typeface="Walter Turncoat"/>
              <a:sym typeface="Walter Turncoat"/>
            </a:endParaRPr>
          </a:p>
        </p:txBody>
      </p:sp>
      <p:pic>
        <p:nvPicPr>
          <p:cNvPr id="222" name="Google Shape;222;p32"/>
          <p:cNvPicPr preferRelativeResize="0"/>
          <p:nvPr/>
        </p:nvPicPr>
        <p:blipFill>
          <a:blip r:embed="rId3">
            <a:alphaModFix/>
          </a:blip>
          <a:stretch>
            <a:fillRect/>
          </a:stretch>
        </p:blipFill>
        <p:spPr>
          <a:xfrm>
            <a:off x="0" y="1182788"/>
            <a:ext cx="3027100" cy="2270325"/>
          </a:xfrm>
          <a:prstGeom prst="rect">
            <a:avLst/>
          </a:prstGeom>
          <a:noFill/>
          <a:ln>
            <a:noFill/>
          </a:ln>
        </p:spPr>
      </p:pic>
      <p:pic>
        <p:nvPicPr>
          <p:cNvPr id="223" name="Google Shape;223;p32"/>
          <p:cNvPicPr preferRelativeResize="0"/>
          <p:nvPr/>
        </p:nvPicPr>
        <p:blipFill>
          <a:blip r:embed="rId4">
            <a:alphaModFix/>
          </a:blip>
          <a:stretch>
            <a:fillRect/>
          </a:stretch>
        </p:blipFill>
        <p:spPr>
          <a:xfrm>
            <a:off x="3109799" y="1182800"/>
            <a:ext cx="3027100" cy="2270336"/>
          </a:xfrm>
          <a:prstGeom prst="rect">
            <a:avLst/>
          </a:prstGeom>
          <a:noFill/>
          <a:ln>
            <a:noFill/>
          </a:ln>
        </p:spPr>
      </p:pic>
      <p:pic>
        <p:nvPicPr>
          <p:cNvPr id="224" name="Google Shape;224;p32"/>
          <p:cNvPicPr preferRelativeResize="0"/>
          <p:nvPr/>
        </p:nvPicPr>
        <p:blipFill>
          <a:blip r:embed="rId5">
            <a:alphaModFix/>
          </a:blip>
          <a:stretch>
            <a:fillRect/>
          </a:stretch>
        </p:blipFill>
        <p:spPr>
          <a:xfrm>
            <a:off x="6219600" y="1182813"/>
            <a:ext cx="3027101" cy="2270312"/>
          </a:xfrm>
          <a:prstGeom prst="rect">
            <a:avLst/>
          </a:prstGeom>
          <a:noFill/>
          <a:ln>
            <a:noFill/>
          </a:ln>
        </p:spPr>
      </p:pic>
      <p:sp>
        <p:nvSpPr>
          <p:cNvPr id="225" name="Google Shape;225;p32"/>
          <p:cNvSpPr txBox="1"/>
          <p:nvPr/>
        </p:nvSpPr>
        <p:spPr>
          <a:xfrm>
            <a:off x="1487150" y="3453125"/>
            <a:ext cx="6169800" cy="76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Walter Turncoat"/>
                <a:ea typeface="Walter Turncoat"/>
                <a:cs typeface="Walter Turncoat"/>
                <a:sym typeface="Walter Turncoat"/>
              </a:rPr>
              <a:t>By creating more young forest habitat!</a:t>
            </a:r>
            <a:endParaRPr sz="2400">
              <a:latin typeface="Walter Turncoat"/>
              <a:ea typeface="Walter Turncoat"/>
              <a:cs typeface="Walter Turncoat"/>
              <a:sym typeface="Walter Turncoat"/>
            </a:endParaRPr>
          </a:p>
        </p:txBody>
      </p:sp>
      <p:pic>
        <p:nvPicPr>
          <p:cNvPr id="226" name="Google Shape;226;p32"/>
          <p:cNvPicPr preferRelativeResize="0"/>
          <p:nvPr/>
        </p:nvPicPr>
        <p:blipFill>
          <a:blip r:embed="rId6">
            <a:alphaModFix/>
          </a:blip>
          <a:stretch>
            <a:fillRect/>
          </a:stretch>
        </p:blipFill>
        <p:spPr>
          <a:xfrm>
            <a:off x="3142675" y="1182800"/>
            <a:ext cx="2961351" cy="3967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22"/>
                                        </p:tgtEl>
                                      </p:cBhvr>
                                    </p:animEffect>
                                    <p:set>
                                      <p:cBhvr>
                                        <p:cTn id="7" dur="1" fill="hold">
                                          <p:stCondLst>
                                            <p:cond delay="1000"/>
                                          </p:stCondLst>
                                        </p:cTn>
                                        <p:tgtEl>
                                          <p:spTgt spid="2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23"/>
                                        </p:tgtEl>
                                      </p:cBhvr>
                                    </p:animEffect>
                                    <p:set>
                                      <p:cBhvr>
                                        <p:cTn id="10" dur="1" fill="hold">
                                          <p:stCondLst>
                                            <p:cond delay="1000"/>
                                          </p:stCondLst>
                                        </p:cTn>
                                        <p:tgtEl>
                                          <p:spTgt spid="22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24"/>
                                        </p:tgtEl>
                                      </p:cBhvr>
                                    </p:animEffect>
                                    <p:set>
                                      <p:cBhvr>
                                        <p:cTn id="13" dur="1" fill="hold">
                                          <p:stCondLst>
                                            <p:cond delay="1000"/>
                                          </p:stCondLst>
                                        </p:cTn>
                                        <p:tgtEl>
                                          <p:spTgt spid="22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25"/>
                                        </p:tgtEl>
                                      </p:cBhvr>
                                    </p:animEffect>
                                    <p:set>
                                      <p:cBhvr>
                                        <p:cTn id="16" dur="1" fill="hold">
                                          <p:stCondLst>
                                            <p:cond delay="1000"/>
                                          </p:stCondLst>
                                        </p:cTn>
                                        <p:tgtEl>
                                          <p:spTgt spid="22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221"/>
                                        </p:tgtEl>
                                      </p:cBhvr>
                                    </p:animEffect>
                                    <p:set>
                                      <p:cBhvr>
                                        <p:cTn id="19" dur="1" fill="hold">
                                          <p:stCondLst>
                                            <p:cond delay="1000"/>
                                          </p:stCondLst>
                                        </p:cTn>
                                        <p:tgtEl>
                                          <p:spTgt spid="221"/>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26"/>
                                        </p:tgtEl>
                                        <p:attrNameLst>
                                          <p:attrName>style.visibility</p:attrName>
                                        </p:attrNameLst>
                                      </p:cBhvr>
                                      <p:to>
                                        <p:strVal val="visible"/>
                                      </p:to>
                                    </p:set>
                                    <p:animEffect transition="in" filter="fade">
                                      <p:cBhvr>
                                        <p:cTn id="23"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30"/>
        <p:cNvGrpSpPr/>
        <p:nvPr/>
      </p:nvGrpSpPr>
      <p:grpSpPr>
        <a:xfrm>
          <a:off x="0" y="0"/>
          <a:ext cx="0" cy="0"/>
          <a:chOff x="0" y="0"/>
          <a:chExt cx="0" cy="0"/>
        </a:xfrm>
      </p:grpSpPr>
      <p:grpSp>
        <p:nvGrpSpPr>
          <p:cNvPr id="231" name="Google Shape;231;p33"/>
          <p:cNvGrpSpPr/>
          <p:nvPr/>
        </p:nvGrpSpPr>
        <p:grpSpPr>
          <a:xfrm>
            <a:off x="260658" y="1957574"/>
            <a:ext cx="8622694" cy="1162139"/>
            <a:chOff x="0" y="0"/>
            <a:chExt cx="2147483647" cy="2147483647"/>
          </a:xfrm>
        </p:grpSpPr>
        <p:pic>
          <p:nvPicPr>
            <p:cNvPr id="232" name="Google Shape;232;p33"/>
            <p:cNvPicPr preferRelativeResize="0"/>
            <p:nvPr/>
          </p:nvPicPr>
          <p:blipFill rotWithShape="1">
            <a:blip r:embed="rId3">
              <a:alphaModFix/>
            </a:blip>
            <a:srcRect/>
            <a:stretch/>
          </p:blipFill>
          <p:spPr>
            <a:xfrm>
              <a:off x="0" y="14223881"/>
              <a:ext cx="542154856" cy="2128632898"/>
            </a:xfrm>
            <a:prstGeom prst="rect">
              <a:avLst/>
            </a:prstGeom>
            <a:noFill/>
            <a:ln>
              <a:noFill/>
            </a:ln>
          </p:spPr>
        </p:pic>
        <p:pic>
          <p:nvPicPr>
            <p:cNvPr id="233" name="Google Shape;233;p33"/>
            <p:cNvPicPr preferRelativeResize="0"/>
            <p:nvPr/>
          </p:nvPicPr>
          <p:blipFill rotWithShape="1">
            <a:blip r:embed="rId4">
              <a:alphaModFix/>
            </a:blip>
            <a:srcRect/>
            <a:stretch/>
          </p:blipFill>
          <p:spPr>
            <a:xfrm>
              <a:off x="405436401" y="18850656"/>
              <a:ext cx="382520308" cy="2128632990"/>
            </a:xfrm>
            <a:prstGeom prst="rect">
              <a:avLst/>
            </a:prstGeom>
            <a:noFill/>
            <a:ln>
              <a:noFill/>
            </a:ln>
          </p:spPr>
        </p:pic>
        <p:pic>
          <p:nvPicPr>
            <p:cNvPr id="234" name="Google Shape;234;p33"/>
            <p:cNvPicPr preferRelativeResize="0"/>
            <p:nvPr/>
          </p:nvPicPr>
          <p:blipFill rotWithShape="1">
            <a:blip r:embed="rId5">
              <a:alphaModFix/>
            </a:blip>
            <a:srcRect/>
            <a:stretch/>
          </p:blipFill>
          <p:spPr>
            <a:xfrm>
              <a:off x="771382446" y="18850656"/>
              <a:ext cx="382520289" cy="2128632887"/>
            </a:xfrm>
            <a:prstGeom prst="rect">
              <a:avLst/>
            </a:prstGeom>
            <a:noFill/>
            <a:ln>
              <a:noFill/>
            </a:ln>
          </p:spPr>
        </p:pic>
        <p:pic>
          <p:nvPicPr>
            <p:cNvPr id="235" name="Google Shape;235;p33"/>
            <p:cNvPicPr preferRelativeResize="0"/>
            <p:nvPr/>
          </p:nvPicPr>
          <p:blipFill rotWithShape="1">
            <a:blip r:embed="rId6">
              <a:alphaModFix/>
            </a:blip>
            <a:srcRect/>
            <a:stretch/>
          </p:blipFill>
          <p:spPr>
            <a:xfrm>
              <a:off x="1425879613" y="0"/>
              <a:ext cx="370662607" cy="2124006130"/>
            </a:xfrm>
            <a:prstGeom prst="rect">
              <a:avLst/>
            </a:prstGeom>
            <a:noFill/>
            <a:ln>
              <a:noFill/>
            </a:ln>
          </p:spPr>
        </p:pic>
        <p:pic>
          <p:nvPicPr>
            <p:cNvPr id="236" name="Google Shape;236;p33"/>
            <p:cNvPicPr preferRelativeResize="0"/>
            <p:nvPr/>
          </p:nvPicPr>
          <p:blipFill rotWithShape="1">
            <a:blip r:embed="rId7">
              <a:alphaModFix/>
            </a:blip>
            <a:srcRect/>
            <a:stretch/>
          </p:blipFill>
          <p:spPr>
            <a:xfrm>
              <a:off x="1765794571" y="0"/>
              <a:ext cx="381689075" cy="2124006133"/>
            </a:xfrm>
            <a:prstGeom prst="rect">
              <a:avLst/>
            </a:prstGeom>
            <a:noFill/>
            <a:ln>
              <a:noFill/>
            </a:ln>
          </p:spPr>
        </p:pic>
        <p:pic>
          <p:nvPicPr>
            <p:cNvPr id="237" name="Google Shape;237;p33"/>
            <p:cNvPicPr preferRelativeResize="0"/>
            <p:nvPr/>
          </p:nvPicPr>
          <p:blipFill rotWithShape="1">
            <a:blip r:embed="rId8">
              <a:alphaModFix/>
            </a:blip>
            <a:srcRect/>
            <a:stretch/>
          </p:blipFill>
          <p:spPr>
            <a:xfrm>
              <a:off x="1120264885" y="0"/>
              <a:ext cx="357484394" cy="2124006237"/>
            </a:xfrm>
            <a:prstGeom prst="rect">
              <a:avLst/>
            </a:prstGeom>
            <a:noFill/>
            <a:ln>
              <a:noFill/>
            </a:ln>
          </p:spPr>
        </p:pic>
      </p:grpSp>
      <p:grpSp>
        <p:nvGrpSpPr>
          <p:cNvPr id="238" name="Google Shape;238;p33"/>
          <p:cNvGrpSpPr/>
          <p:nvPr/>
        </p:nvGrpSpPr>
        <p:grpSpPr>
          <a:xfrm>
            <a:off x="590355" y="3177400"/>
            <a:ext cx="7963295" cy="1190725"/>
            <a:chOff x="0" y="0"/>
            <a:chExt cx="2147483647" cy="2147483647"/>
          </a:xfrm>
        </p:grpSpPr>
        <p:pic>
          <p:nvPicPr>
            <p:cNvPr id="239" name="Google Shape;239;p33"/>
            <p:cNvPicPr preferRelativeResize="0"/>
            <p:nvPr/>
          </p:nvPicPr>
          <p:blipFill rotWithShape="1">
            <a:blip r:embed="rId9">
              <a:alphaModFix/>
            </a:blip>
            <a:srcRect l="17471"/>
            <a:stretch/>
          </p:blipFill>
          <p:spPr>
            <a:xfrm>
              <a:off x="1679728600" y="0"/>
              <a:ext cx="467755046" cy="2132108997"/>
            </a:xfrm>
            <a:prstGeom prst="rect">
              <a:avLst/>
            </a:prstGeom>
            <a:noFill/>
            <a:ln>
              <a:noFill/>
            </a:ln>
          </p:spPr>
        </p:pic>
        <p:pic>
          <p:nvPicPr>
            <p:cNvPr id="240" name="Google Shape;240;p33"/>
            <p:cNvPicPr preferRelativeResize="0"/>
            <p:nvPr/>
          </p:nvPicPr>
          <p:blipFill rotWithShape="1">
            <a:blip r:embed="rId10">
              <a:alphaModFix/>
            </a:blip>
            <a:srcRect l="21868"/>
            <a:stretch/>
          </p:blipFill>
          <p:spPr>
            <a:xfrm>
              <a:off x="1317206128" y="15374650"/>
              <a:ext cx="373640510" cy="2132108996"/>
            </a:xfrm>
            <a:prstGeom prst="rect">
              <a:avLst/>
            </a:prstGeom>
            <a:noFill/>
            <a:ln>
              <a:noFill/>
            </a:ln>
          </p:spPr>
        </p:pic>
        <p:pic>
          <p:nvPicPr>
            <p:cNvPr id="241" name="Google Shape;241;p33"/>
            <p:cNvPicPr preferRelativeResize="0"/>
            <p:nvPr/>
          </p:nvPicPr>
          <p:blipFill rotWithShape="1">
            <a:blip r:embed="rId11">
              <a:alphaModFix/>
            </a:blip>
            <a:srcRect/>
            <a:stretch/>
          </p:blipFill>
          <p:spPr>
            <a:xfrm>
              <a:off x="0" y="33032668"/>
              <a:ext cx="558677327" cy="2066892523"/>
            </a:xfrm>
            <a:prstGeom prst="rect">
              <a:avLst/>
            </a:prstGeom>
            <a:noFill/>
            <a:ln>
              <a:noFill/>
            </a:ln>
          </p:spPr>
        </p:pic>
        <p:pic>
          <p:nvPicPr>
            <p:cNvPr id="242" name="Google Shape;242;p33"/>
            <p:cNvPicPr preferRelativeResize="0"/>
            <p:nvPr/>
          </p:nvPicPr>
          <p:blipFill rotWithShape="1">
            <a:blip r:embed="rId12">
              <a:alphaModFix/>
            </a:blip>
            <a:srcRect/>
            <a:stretch/>
          </p:blipFill>
          <p:spPr>
            <a:xfrm>
              <a:off x="506896937" y="36669697"/>
              <a:ext cx="518814855" cy="2060141337"/>
            </a:xfrm>
            <a:prstGeom prst="rect">
              <a:avLst/>
            </a:prstGeom>
            <a:noFill/>
            <a:ln>
              <a:noFill/>
            </a:ln>
          </p:spPr>
        </p:pic>
        <p:pic>
          <p:nvPicPr>
            <p:cNvPr id="243" name="Google Shape;243;p33"/>
            <p:cNvPicPr preferRelativeResize="0"/>
            <p:nvPr/>
          </p:nvPicPr>
          <p:blipFill rotWithShape="1">
            <a:blip r:embed="rId13">
              <a:alphaModFix/>
            </a:blip>
            <a:srcRect/>
            <a:stretch/>
          </p:blipFill>
          <p:spPr>
            <a:xfrm>
              <a:off x="916905225" y="15391170"/>
              <a:ext cx="403694383" cy="2081422045"/>
            </a:xfrm>
            <a:prstGeom prst="rect">
              <a:avLst/>
            </a:prstGeom>
            <a:noFill/>
            <a:ln>
              <a:noFill/>
            </a:ln>
          </p:spPr>
        </p:pic>
      </p:grpSp>
      <p:grpSp>
        <p:nvGrpSpPr>
          <p:cNvPr id="244" name="Google Shape;244;p33"/>
          <p:cNvGrpSpPr/>
          <p:nvPr/>
        </p:nvGrpSpPr>
        <p:grpSpPr>
          <a:xfrm>
            <a:off x="701038" y="500250"/>
            <a:ext cx="7741920" cy="1391135"/>
            <a:chOff x="701038" y="500250"/>
            <a:chExt cx="7741920" cy="1391135"/>
          </a:xfrm>
        </p:grpSpPr>
        <p:grpSp>
          <p:nvGrpSpPr>
            <p:cNvPr id="245" name="Google Shape;245;p33"/>
            <p:cNvGrpSpPr/>
            <p:nvPr/>
          </p:nvGrpSpPr>
          <p:grpSpPr>
            <a:xfrm>
              <a:off x="701038" y="500259"/>
              <a:ext cx="7741920" cy="1391126"/>
              <a:chOff x="0" y="0"/>
              <a:chExt cx="2147483647" cy="2147483646"/>
            </a:xfrm>
          </p:grpSpPr>
          <p:pic>
            <p:nvPicPr>
              <p:cNvPr id="246" name="Google Shape;246;p33"/>
              <p:cNvPicPr preferRelativeResize="0"/>
              <p:nvPr/>
            </p:nvPicPr>
            <p:blipFill rotWithShape="1">
              <a:blip r:embed="rId14">
                <a:alphaModFix/>
              </a:blip>
              <a:srcRect/>
              <a:stretch/>
            </p:blipFill>
            <p:spPr>
              <a:xfrm>
                <a:off x="0" y="0"/>
                <a:ext cx="514501286" cy="2147483646"/>
              </a:xfrm>
              <a:prstGeom prst="rect">
                <a:avLst/>
              </a:prstGeom>
              <a:noFill/>
              <a:ln>
                <a:noFill/>
              </a:ln>
            </p:spPr>
          </p:pic>
          <p:pic>
            <p:nvPicPr>
              <p:cNvPr id="247" name="Google Shape;247;p33"/>
              <p:cNvPicPr preferRelativeResize="0"/>
              <p:nvPr/>
            </p:nvPicPr>
            <p:blipFill rotWithShape="1">
              <a:blip r:embed="rId15">
                <a:alphaModFix/>
              </a:blip>
              <a:srcRect/>
              <a:stretch/>
            </p:blipFill>
            <p:spPr>
              <a:xfrm>
                <a:off x="508349639" y="0"/>
                <a:ext cx="489055927" cy="2144371301"/>
              </a:xfrm>
              <a:prstGeom prst="rect">
                <a:avLst/>
              </a:prstGeom>
              <a:noFill/>
              <a:ln>
                <a:noFill/>
              </a:ln>
            </p:spPr>
          </p:pic>
          <p:pic>
            <p:nvPicPr>
              <p:cNvPr id="248" name="Google Shape;248;p33"/>
              <p:cNvPicPr preferRelativeResize="0"/>
              <p:nvPr/>
            </p:nvPicPr>
            <p:blipFill rotWithShape="1">
              <a:blip r:embed="rId16">
                <a:alphaModFix/>
              </a:blip>
              <a:srcRect/>
              <a:stretch/>
            </p:blipFill>
            <p:spPr>
              <a:xfrm>
                <a:off x="1278983071" y="0"/>
                <a:ext cx="465847356" cy="2144371421"/>
              </a:xfrm>
              <a:prstGeom prst="rect">
                <a:avLst/>
              </a:prstGeom>
              <a:noFill/>
              <a:ln>
                <a:noFill/>
              </a:ln>
            </p:spPr>
          </p:pic>
          <p:pic>
            <p:nvPicPr>
              <p:cNvPr id="249" name="Google Shape;249;p33"/>
              <p:cNvPicPr preferRelativeResize="0"/>
              <p:nvPr/>
            </p:nvPicPr>
            <p:blipFill rotWithShape="1">
              <a:blip r:embed="rId17">
                <a:alphaModFix/>
              </a:blip>
              <a:srcRect r="15945"/>
              <a:stretch/>
            </p:blipFill>
            <p:spPr>
              <a:xfrm>
                <a:off x="1689465648" y="0"/>
                <a:ext cx="458017998" cy="2144371373"/>
              </a:xfrm>
              <a:prstGeom prst="rect">
                <a:avLst/>
              </a:prstGeom>
              <a:noFill/>
              <a:ln>
                <a:noFill/>
              </a:ln>
            </p:spPr>
          </p:pic>
        </p:grpSp>
        <p:pic>
          <p:nvPicPr>
            <p:cNvPr id="250" name="Google Shape;250;p33"/>
            <p:cNvPicPr preferRelativeResize="0"/>
            <p:nvPr/>
          </p:nvPicPr>
          <p:blipFill rotWithShape="1">
            <a:blip r:embed="rId18">
              <a:alphaModFix/>
            </a:blip>
            <a:srcRect t="10809"/>
            <a:stretch/>
          </p:blipFill>
          <p:spPr>
            <a:xfrm>
              <a:off x="4013750" y="500250"/>
              <a:ext cx="1559729" cy="1391125"/>
            </a:xfrm>
            <a:prstGeom prst="rect">
              <a:avLst/>
            </a:prstGeom>
            <a:noFill/>
            <a:ln>
              <a:noFill/>
            </a:ln>
          </p:spPr>
        </p:pic>
      </p:grpSp>
      <p:pic>
        <p:nvPicPr>
          <p:cNvPr id="251" name="Google Shape;251;p33"/>
          <p:cNvPicPr preferRelativeResize="0"/>
          <p:nvPr/>
        </p:nvPicPr>
        <p:blipFill>
          <a:blip r:embed="rId19">
            <a:alphaModFix/>
          </a:blip>
          <a:stretch>
            <a:fillRect/>
          </a:stretch>
        </p:blipFill>
        <p:spPr>
          <a:xfrm>
            <a:off x="2503816" y="-12"/>
            <a:ext cx="4282969" cy="4282969"/>
          </a:xfrm>
          <a:prstGeom prst="rect">
            <a:avLst/>
          </a:prstGeom>
          <a:noFill/>
          <a:ln>
            <a:noFill/>
          </a:ln>
        </p:spPr>
      </p:pic>
      <p:sp>
        <p:nvSpPr>
          <p:cNvPr id="252" name="Google Shape;252;p33"/>
          <p:cNvSpPr txBox="1">
            <a:spLocks noGrp="1"/>
          </p:cNvSpPr>
          <p:nvPr>
            <p:ph type="title"/>
          </p:nvPr>
        </p:nvSpPr>
        <p:spPr>
          <a:xfrm>
            <a:off x="492249" y="4152963"/>
            <a:ext cx="7886700" cy="9942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dk1"/>
              </a:buClr>
              <a:buSzPts val="4100"/>
              <a:buFont typeface="Arial"/>
              <a:buNone/>
            </a:pPr>
            <a:r>
              <a:rPr lang="en" sz="4100" i="0" u="none" strike="noStrike" cap="none">
                <a:solidFill>
                  <a:srgbClr val="000000"/>
                </a:solidFill>
                <a:latin typeface="Walter Turncoat"/>
                <a:ea typeface="Walter Turncoat"/>
                <a:cs typeface="Walter Turncoat"/>
                <a:sym typeface="Walter Turncoat"/>
              </a:rPr>
              <a:t>“Umbrella     Species”</a:t>
            </a:r>
            <a:endParaRPr>
              <a:solidFill>
                <a:srgbClr val="000000"/>
              </a:solidFill>
              <a:latin typeface="Walter Turncoat"/>
              <a:ea typeface="Walter Turncoat"/>
              <a:cs typeface="Walter Turncoat"/>
              <a:sym typeface="Walter Turnco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5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252"/>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231"/>
                                        </p:tgtEl>
                                        <p:attrNameLst>
                                          <p:attrName>style.visibility</p:attrName>
                                        </p:attrNameLst>
                                      </p:cBhvr>
                                      <p:to>
                                        <p:strVal val="visible"/>
                                      </p:to>
                                    </p:set>
                                    <p:animEffect transition="in" filter="fade">
                                      <p:cBhvr>
                                        <p:cTn id="11" dur="1000"/>
                                        <p:tgtEl>
                                          <p:spTgt spid="231"/>
                                        </p:tgtEl>
                                      </p:cBhvr>
                                    </p:animEffect>
                                  </p:childTnLst>
                                </p:cTn>
                              </p:par>
                              <p:par>
                                <p:cTn id="12" presetID="10" presetClass="entr" presetSubtype="0" fill="hold" nodeType="withEffect">
                                  <p:stCondLst>
                                    <p:cond delay="0"/>
                                  </p:stCondLst>
                                  <p:childTnLst>
                                    <p:set>
                                      <p:cBhvr>
                                        <p:cTn id="13" dur="1" fill="hold">
                                          <p:stCondLst>
                                            <p:cond delay="0"/>
                                          </p:stCondLst>
                                        </p:cTn>
                                        <p:tgtEl>
                                          <p:spTgt spid="238"/>
                                        </p:tgtEl>
                                        <p:attrNameLst>
                                          <p:attrName>style.visibility</p:attrName>
                                        </p:attrNameLst>
                                      </p:cBhvr>
                                      <p:to>
                                        <p:strVal val="visible"/>
                                      </p:to>
                                    </p:set>
                                    <p:animEffect transition="in" filter="fade">
                                      <p:cBhvr>
                                        <p:cTn id="14" dur="1000"/>
                                        <p:tgtEl>
                                          <p:spTgt spid="238"/>
                                        </p:tgtEl>
                                      </p:cBhvr>
                                    </p:animEffect>
                                  </p:childTnLst>
                                </p:cTn>
                              </p:par>
                              <p:par>
                                <p:cTn id="15" presetID="10" presetClass="entr" presetSubtype="0" fill="hold" nodeType="with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9</Slides>
  <Notes>9</Notes>
  <HiddenSlides>0</HiddenSlide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Simple Light</vt:lpstr>
      <vt:lpstr>Office Theme</vt:lpstr>
      <vt:lpstr>Young Forest Wildlife:  The American Woodcock</vt:lpstr>
      <vt:lpstr>What is a “young forest”?</vt:lpstr>
      <vt:lpstr>Who lives in a young forest?</vt:lpstr>
      <vt:lpstr>Meet the American Woodcock!</vt:lpstr>
      <vt:lpstr>Amazing Adaptations!</vt:lpstr>
      <vt:lpstr>The Sky Dance</vt:lpstr>
      <vt:lpstr>What does a young forest provide for a woodcock?</vt:lpstr>
      <vt:lpstr>How is the DEM helping young forest wildlife?</vt:lpstr>
      <vt:lpstr>“Umbrella     Species”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Forest Wildlife:  The American Woodcock</dc:title>
  <cp:revision>1</cp:revision>
  <dcterms:modified xsi:type="dcterms:W3CDTF">2022-05-11T15:37:26Z</dcterms:modified>
</cp:coreProperties>
</file>