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Amatic SC"/>
      <p:regular r:id="rId19"/>
      <p:bold r:id="rId20"/>
    </p:embeddedFont>
    <p:embeddedFont>
      <p:font typeface="Source Code Pro"/>
      <p:regular r:id="rId21"/>
      <p:bold r:id="rId22"/>
      <p:italic r:id="rId23"/>
      <p:boldItalic r:id="rId24"/>
    </p:embeddedFont>
    <p:embeddedFont>
      <p:font typeface="Coming Soon"/>
      <p:regular r:id="rId25"/>
    </p:embeddedFont>
    <p:embeddedFont>
      <p:font typeface="Happy Monkey"/>
      <p:regular r:id="rId26"/>
    </p:embeddedFont>
    <p:embeddedFont>
      <p:font typeface="Shadows Into Light"/>
      <p:regular r:id="rId27"/>
    </p:embeddedFont>
    <p:embeddedFont>
      <p:font typeface="Handlee"/>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maticSC-bold.fntdata"/><Relationship Id="rId22" Type="http://schemas.openxmlformats.org/officeDocument/2006/relationships/font" Target="fonts/SourceCodePro-bold.fntdata"/><Relationship Id="rId21" Type="http://schemas.openxmlformats.org/officeDocument/2006/relationships/font" Target="fonts/SourceCodePro-regular.fntdata"/><Relationship Id="rId24" Type="http://schemas.openxmlformats.org/officeDocument/2006/relationships/font" Target="fonts/SourceCodePro-boldItalic.fntdata"/><Relationship Id="rId23" Type="http://schemas.openxmlformats.org/officeDocument/2006/relationships/font" Target="fonts/SourceCodePr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appyMonkey-regular.fntdata"/><Relationship Id="rId25" Type="http://schemas.openxmlformats.org/officeDocument/2006/relationships/font" Target="fonts/ComingSoon-regular.fntdata"/><Relationship Id="rId28" Type="http://schemas.openxmlformats.org/officeDocument/2006/relationships/font" Target="fonts/Handlee-regular.fntdata"/><Relationship Id="rId27" Type="http://schemas.openxmlformats.org/officeDocument/2006/relationships/font" Target="fonts/ShadowsInto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AmaticSC-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55755a811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5755a811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Snakes are like </a:t>
            </a:r>
            <a:r>
              <a:rPr lang="en" sz="1200"/>
              <a:t>Goldilocks</a:t>
            </a:r>
            <a:r>
              <a:rPr lang="en" sz="1200"/>
              <a:t>, they don’t like it too hot or too cold, it has to be </a:t>
            </a:r>
            <a:r>
              <a:rPr i="1" lang="en" sz="1200"/>
              <a:t>just righ</a:t>
            </a:r>
            <a:r>
              <a:rPr lang="en" sz="1200"/>
              <a:t>t!</a:t>
            </a:r>
            <a:endParaRPr sz="1200"/>
          </a:p>
          <a:p>
            <a:pPr indent="-304800" lvl="0" marL="457200" rtl="0" algn="l">
              <a:spcBef>
                <a:spcPts val="0"/>
              </a:spcBef>
              <a:spcAft>
                <a:spcPts val="0"/>
              </a:spcAft>
              <a:buSzPts val="1200"/>
              <a:buChar char="●"/>
            </a:pPr>
            <a:r>
              <a:rPr lang="en" sz="1200"/>
              <a:t>Occasionally, snakes think a human’s home makes a great hibernacula. </a:t>
            </a:r>
            <a:endParaRPr sz="1200"/>
          </a:p>
          <a:p>
            <a:pPr indent="-304800" lvl="1" marL="914400" rtl="0" algn="l">
              <a:spcBef>
                <a:spcPts val="0"/>
              </a:spcBef>
              <a:spcAft>
                <a:spcPts val="0"/>
              </a:spcAft>
              <a:buSzPts val="1200"/>
              <a:buChar char="○"/>
            </a:pPr>
            <a:r>
              <a:rPr lang="en" sz="1200"/>
              <a:t>If you don’t want snakes in your home, make sure to close up any holes in the house. </a:t>
            </a:r>
            <a:endParaRPr sz="1200"/>
          </a:p>
          <a:p>
            <a:pPr indent="-304800" lvl="1" marL="914400" rtl="0" algn="l">
              <a:spcBef>
                <a:spcPts val="0"/>
              </a:spcBef>
              <a:spcAft>
                <a:spcPts val="0"/>
              </a:spcAft>
              <a:buSzPts val="1200"/>
              <a:buChar char="○"/>
            </a:pPr>
            <a:r>
              <a:rPr lang="en" sz="1200"/>
              <a:t>If you don’t want snakes in your yard, clear away brush piles, keep grass mowed, keep away rodents</a:t>
            </a:r>
            <a:endParaRPr sz="1200"/>
          </a:p>
          <a:p>
            <a:pPr indent="-304800" lvl="2" marL="1371600" rtl="0" algn="l">
              <a:spcBef>
                <a:spcPts val="0"/>
              </a:spcBef>
              <a:spcAft>
                <a:spcPts val="0"/>
              </a:spcAft>
              <a:buSzPts val="1200"/>
              <a:buChar char="■"/>
            </a:pPr>
            <a:r>
              <a:rPr lang="en" sz="1200"/>
              <a:t>If you DO want snakes in your yard, do the opposite!</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803d33be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803d33be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Why are diamondback terrapins so special?</a:t>
            </a:r>
            <a:endParaRPr b="1"/>
          </a:p>
          <a:p>
            <a:pPr indent="0" lvl="0" marL="0" rtl="0" algn="l">
              <a:spcBef>
                <a:spcPts val="0"/>
              </a:spcBef>
              <a:spcAft>
                <a:spcPts val="0"/>
              </a:spcAft>
              <a:buNone/>
            </a:pPr>
            <a:r>
              <a:rPr lang="en"/>
              <a:t>Diamondback terrapins are beautiful turtles, quite unique in their appearance and choice of habitat. They live in estuaries, where saltwater meets freshwater. They bask up on saltmarshes and nest in sand and dirt in the surrounding uplands. In the early 1900s, these animals were highly valued as a food source. They were collected in large numbers and used to make turtle soup or poached and sold in the pet trade. Diamondback terrapins were harvested so heavily that they nearly disappeared, and at the same time, their habitat was slowly disappearing as houses were built close to the water, destroying their crucial nesting grounds. They are a Species of Greatest Conservation Need and are listed as endangered in Rhode Island, but the Division of Fish and Wildlife and many others are working hard to protect them. </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Northern Diamondback Terrapins are state endangered, which means they need protection.</a:t>
            </a:r>
            <a:endParaRPr/>
          </a:p>
          <a:p>
            <a:pPr indent="-298450" lvl="0" marL="457200" rtl="0" algn="l">
              <a:spcBef>
                <a:spcPts val="0"/>
              </a:spcBef>
              <a:spcAft>
                <a:spcPts val="0"/>
              </a:spcAft>
              <a:buSzPts val="1100"/>
              <a:buChar char="●"/>
            </a:pPr>
            <a:r>
              <a:rPr lang="en"/>
              <a:t>They live in saltmarshes, where salt water meets fresh and they nest on the surrounding land. </a:t>
            </a:r>
            <a:endParaRPr/>
          </a:p>
          <a:p>
            <a:pPr indent="-298450" lvl="0" marL="457200" rtl="0" algn="l">
              <a:spcBef>
                <a:spcPts val="0"/>
              </a:spcBef>
              <a:spcAft>
                <a:spcPts val="0"/>
              </a:spcAft>
              <a:buSzPts val="1100"/>
              <a:buChar char="●"/>
            </a:pPr>
            <a:r>
              <a:rPr lang="en"/>
              <a:t>People used to harvest them as a food source, people built houses on their nesting grounds, and there were more predators (</a:t>
            </a:r>
            <a:r>
              <a:rPr lang="en"/>
              <a:t>raccoons</a:t>
            </a:r>
            <a:r>
              <a:rPr lang="en"/>
              <a:t>, foxes and coyotes) finding their nests.</a:t>
            </a:r>
            <a:endParaRPr/>
          </a:p>
          <a:p>
            <a:pPr indent="-298450" lvl="0" marL="457200" rtl="0" algn="l">
              <a:spcBef>
                <a:spcPts val="0"/>
              </a:spcBef>
              <a:spcAft>
                <a:spcPts val="0"/>
              </a:spcAft>
              <a:buSzPts val="1100"/>
              <a:buChar char="●"/>
            </a:pPr>
            <a:r>
              <a:rPr lang="en"/>
              <a:t>All of these things led to the near total disappearance of diamondback terrapins. </a:t>
            </a:r>
            <a:endParaRPr/>
          </a:p>
          <a:p>
            <a:pPr indent="-298450" lvl="0" marL="457200" rtl="0" algn="l">
              <a:spcBef>
                <a:spcPts val="0"/>
              </a:spcBef>
              <a:spcAft>
                <a:spcPts val="0"/>
              </a:spcAft>
              <a:buSzPts val="1100"/>
              <a:buChar char="●"/>
            </a:pPr>
            <a:r>
              <a:rPr lang="en"/>
              <a:t>Volunteers from the town of Barrington banded together to help monitor and protect nests in the last known nesting location in Rhode Island.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858702ab2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858702ab2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How are we helping these turtles in Rhode Island?</a:t>
            </a:r>
            <a:endParaRPr b="1"/>
          </a:p>
          <a:p>
            <a:pPr indent="0" lvl="0" marL="0" rtl="0" algn="l">
              <a:spcBef>
                <a:spcPts val="0"/>
              </a:spcBef>
              <a:spcAft>
                <a:spcPts val="0"/>
              </a:spcAft>
              <a:buNone/>
            </a:pPr>
            <a:r>
              <a:rPr lang="en"/>
              <a:t>Barrington locals discovered the rare turtles nesting on a farm and together they decided to do everything in their power to help them. In 1990, they formed the Barrington Land Conservation Trust and they have been protecting terrapin nests and hatchlings ever since. The RI  Division of Fish and Wildlife has joined this effort and, with the help of a “turtle drone”, has discovered new populations in other areas of the state. Our State herpetologist monitors these populations through visual observations, counting the number of turtles seen, and by trapping and marking them. Turtles are given a small file mark on their carapace, get a PIT tag and are released. A pit tag is similar to a microchip that many pet owners have placed under the skin of their dogs and cats. It has a unique code that can be read with a special device. So, if we catch the same turtle twice, we can tell just by waving the wand over the leg where the pit tag is located, and we don’t double count it. All of these measures allow us to monitor how diamondback terrapins are doing in our state and give us a better idea of how we can help them.</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Char char="●"/>
            </a:pPr>
            <a:r>
              <a:rPr lang="en"/>
              <a:t>Today, the RIDEM Division of Fish and Wildlife has joined forces with the Barrington land Conservation Trust to help save diamondback terrapins.</a:t>
            </a:r>
            <a:endParaRPr/>
          </a:p>
          <a:p>
            <a:pPr indent="-298450" lvl="0" marL="457200" rtl="0" algn="l">
              <a:spcBef>
                <a:spcPts val="0"/>
              </a:spcBef>
              <a:spcAft>
                <a:spcPts val="0"/>
              </a:spcAft>
              <a:buSzPts val="1100"/>
              <a:buChar char="●"/>
            </a:pPr>
            <a:r>
              <a:rPr lang="en"/>
              <a:t>Using the “turtle drone”, they have found new populations around the state and are monitoring populations by marking and tagging turtles.</a:t>
            </a:r>
            <a:endParaRPr/>
          </a:p>
          <a:p>
            <a:pPr indent="-298450" lvl="0" marL="457200" rtl="0" algn="l">
              <a:spcBef>
                <a:spcPts val="0"/>
              </a:spcBef>
              <a:spcAft>
                <a:spcPts val="0"/>
              </a:spcAft>
              <a:buSzPts val="1100"/>
              <a:buChar char="●"/>
            </a:pPr>
            <a:r>
              <a:rPr lang="en"/>
              <a:t>By monitoring turtle populations in Rhode Island, we can make sure that diamondback terrapins never come close to disappearing again. </a:t>
            </a:r>
            <a:endParaRPr/>
          </a:p>
          <a:p>
            <a:pPr indent="-298450" lvl="0" marL="457200" rtl="0" algn="l">
              <a:spcBef>
                <a:spcPts val="0"/>
              </a:spcBef>
              <a:spcAft>
                <a:spcPts val="0"/>
              </a:spcAft>
              <a:buSzPts val="1100"/>
              <a:buChar char="●"/>
            </a:pPr>
            <a:r>
              <a:rPr lang="en"/>
              <a:t>Play video of turtle drone: click link in circle “Can you spot the turtle?”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55755a7e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5755a7e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55755a7e8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55755a7e8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 sz="1200"/>
              <a:t>Organize these characteristics or have the class come up with their own. </a:t>
            </a:r>
            <a:endParaRPr sz="1200"/>
          </a:p>
          <a:p>
            <a:pPr indent="-304800" lvl="0" marL="457200" rtl="0" algn="l">
              <a:lnSpc>
                <a:spcPct val="100000"/>
              </a:lnSpc>
              <a:spcBef>
                <a:spcPts val="0"/>
              </a:spcBef>
              <a:spcAft>
                <a:spcPts val="0"/>
              </a:spcAft>
              <a:buSzPts val="1200"/>
              <a:buChar char="●"/>
            </a:pPr>
            <a:r>
              <a:rPr lang="en" sz="1200"/>
              <a:t>Pass out ID sheets to encourage discussion</a:t>
            </a:r>
            <a:endParaRPr sz="1200"/>
          </a:p>
          <a:p>
            <a:pPr indent="-304800" lvl="0" marL="457200" rtl="0" algn="l">
              <a:spcBef>
                <a:spcPts val="0"/>
              </a:spcBef>
              <a:spcAft>
                <a:spcPts val="0"/>
              </a:spcAft>
              <a:buSzPts val="1200"/>
              <a:buChar char="●"/>
            </a:pPr>
            <a:r>
              <a:rPr lang="en" sz="1200"/>
              <a:t>Reptiles are Vertebrates, they have backbones (yes even snakes!).</a:t>
            </a:r>
            <a:endParaRPr sz="1200"/>
          </a:p>
          <a:p>
            <a:pPr indent="-304800" lvl="0" marL="457200" rtl="0" algn="l">
              <a:spcBef>
                <a:spcPts val="0"/>
              </a:spcBef>
              <a:spcAft>
                <a:spcPts val="0"/>
              </a:spcAft>
              <a:buSzPts val="1200"/>
              <a:buChar char="●"/>
            </a:pPr>
            <a:r>
              <a:rPr lang="en" sz="1200"/>
              <a:t>In the Class Reptilia, consisting of snakes, turtles, crocodilians, lizards and tuatara (we only have snakes and turtles in Rhode Island)</a:t>
            </a:r>
            <a:endParaRPr sz="1200"/>
          </a:p>
          <a:p>
            <a:pPr indent="-304800" lvl="1" marL="914400" rtl="0" algn="l">
              <a:spcBef>
                <a:spcPts val="0"/>
              </a:spcBef>
              <a:spcAft>
                <a:spcPts val="0"/>
              </a:spcAft>
              <a:buSzPts val="1200"/>
              <a:buChar char="○"/>
            </a:pPr>
            <a:r>
              <a:rPr lang="en" sz="1200"/>
              <a:t>Snakes are in the Order Squamata while turtles are in the Order Testudines. What sets them apart?</a:t>
            </a:r>
            <a:endParaRPr sz="1200"/>
          </a:p>
          <a:p>
            <a:pPr indent="-304800" lvl="0" marL="457200" rtl="0" algn="l">
              <a:spcBef>
                <a:spcPts val="0"/>
              </a:spcBef>
              <a:spcAft>
                <a:spcPts val="0"/>
              </a:spcAft>
              <a:buSzPts val="1200"/>
              <a:buChar char="●"/>
            </a:pPr>
            <a:r>
              <a:rPr lang="en" sz="1200"/>
              <a:t>Reptiles brumate-(similar to hibernation) in winter, snakes hide under rocks, in stone walls or under logs and turtles hide beneath the mud on the bottom of ponds or streams.</a:t>
            </a:r>
            <a:endParaRPr sz="1200"/>
          </a:p>
          <a:p>
            <a:pPr indent="-304800" lvl="0" marL="457200" rtl="0" algn="l">
              <a:spcBef>
                <a:spcPts val="0"/>
              </a:spcBef>
              <a:spcAft>
                <a:spcPts val="0"/>
              </a:spcAft>
              <a:buSzPts val="1200"/>
              <a:buChar char="●"/>
            </a:pPr>
            <a:r>
              <a:rPr lang="en" sz="1200"/>
              <a:t>More information is included in packet.</a:t>
            </a:r>
            <a:endParaRPr sz="1200"/>
          </a:p>
          <a:p>
            <a:pPr indent="0" lvl="0" marL="457200" rtl="0" algn="l">
              <a:lnSpc>
                <a:spcPct val="100000"/>
              </a:lnSpc>
              <a:spcBef>
                <a:spcPts val="0"/>
              </a:spcBef>
              <a:spcAft>
                <a:spcPts val="0"/>
              </a:spcAft>
              <a:buNone/>
            </a:pPr>
            <a:r>
              <a:t/>
            </a:r>
            <a:endParaRPr sz="1200">
              <a:latin typeface="Cambria"/>
              <a:ea typeface="Cambria"/>
              <a:cs typeface="Cambria"/>
              <a:sym typeface="Cambr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55716c0af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5716c0af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200">
                <a:solidFill>
                  <a:schemeClr val="dk1"/>
                </a:solidFill>
              </a:rPr>
              <a:t>12 species of snakes</a:t>
            </a:r>
            <a:r>
              <a:rPr lang="en" sz="1200">
                <a:solidFill>
                  <a:schemeClr val="dk1"/>
                </a:solidFill>
              </a:rPr>
              <a:t> live in Rhode Island.</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1 species is extirpated- Timber rattlesnakes.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Has anyone seen any of these snakes before?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Each of these snakes requires a different type of habitat.</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Some species like the northern watersnake and eastern ribbon snake like to live close to water. Other snakes like the eastern gartersnake and Dekay’s brownsnake are happy to live anywhere, even in your backyard.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Gartersnakes are often called “garden snakes” because people see them in their yards but their name actually comes from “garters” that men used to wear to hold up their socks, making it look like they had a stripe on their legs just like on a gartersnake!</a:t>
            </a:r>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76f250bb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6f250bb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200">
                <a:solidFill>
                  <a:schemeClr val="dk1"/>
                </a:solidFill>
              </a:rPr>
              <a:t>6 species of native freshwater turtles live in Rhode Island.</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1 species of brackish water turtle: The diamondback terrapin.</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1 exotic turtle: The red-eared slider.</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4 species of marine turtles visit Rhode Island: Kemp’s Ridley, loggerhead, leatherback and green sea turtle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Has anyone seen any of these turtles before?</a:t>
            </a:r>
            <a:endParaRPr sz="1200">
              <a:solidFill>
                <a:schemeClr val="dk1"/>
              </a:solidFill>
            </a:endParaRPr>
          </a:p>
          <a:p>
            <a:pPr indent="0" lvl="0" marL="0" rtl="0" algn="l">
              <a:spcBef>
                <a:spcPts val="0"/>
              </a:spcBef>
              <a:spcAft>
                <a:spcPts val="0"/>
              </a:spcAft>
              <a:buNone/>
            </a:pPr>
            <a:r>
              <a:t/>
            </a:r>
            <a:endParaRPr b="1" sz="1200">
              <a:solidFill>
                <a:schemeClr val="dk1"/>
              </a:solidFill>
            </a:endParaRPr>
          </a:p>
          <a:p>
            <a:pPr indent="0" lvl="0" marL="0" rtl="0" algn="l">
              <a:spcBef>
                <a:spcPts val="0"/>
              </a:spcBef>
              <a:spcAft>
                <a:spcPts val="0"/>
              </a:spcAft>
              <a:buNone/>
            </a:pPr>
            <a:r>
              <a:rPr b="1" lang="en" sz="1200">
                <a:solidFill>
                  <a:schemeClr val="dk1"/>
                </a:solidFill>
              </a:rPr>
              <a:t>Fast Facts:</a:t>
            </a:r>
            <a:endParaRPr b="1"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Painted turtles are very common and live in most ponds in Rhode Island. They live very well alongside humans.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Eastern box turtles live in fields and woodland edges. They burrow into the ground in winter and can close up their shells to protect themselves from predators.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Common snapping turtles can grow very large. They have a powerful bite and a long neck. They are afraid of people and will swim away if they see you in the water.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Spotted turtles are very rare. They are sensitive to changes in their habitat. The DEM is studying their populations to see where they are and how they are doing.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Eastern musk turtles like running streams and are fairly common. They are sometimes called stinkpot turtles because they have a stinky smell. They also have a hinged plastron like the box turtle.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Wood turtles are also rare. They live partly in running fresh water and partly on land where they love to eat mushrooms and worms.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78212f26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8212f26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Reptiles are Vertebrates, they have backbones (yes even snakes!).</a:t>
            </a:r>
            <a:endParaRPr sz="1200"/>
          </a:p>
          <a:p>
            <a:pPr indent="-304800" lvl="0" marL="457200" rtl="0" algn="l">
              <a:spcBef>
                <a:spcPts val="0"/>
              </a:spcBef>
              <a:spcAft>
                <a:spcPts val="0"/>
              </a:spcAft>
              <a:buSzPts val="1200"/>
              <a:buChar char="●"/>
            </a:pPr>
            <a:r>
              <a:rPr lang="en" sz="1200"/>
              <a:t>In the Class Reptilia, consisting of snakes, turtles, crocodilians, lizards and tuatara (we only have snakes and turtles in Rhode Island)</a:t>
            </a:r>
            <a:endParaRPr sz="1200"/>
          </a:p>
          <a:p>
            <a:pPr indent="-304800" lvl="1" marL="914400" rtl="0" algn="l">
              <a:spcBef>
                <a:spcPts val="0"/>
              </a:spcBef>
              <a:spcAft>
                <a:spcPts val="0"/>
              </a:spcAft>
              <a:buSzPts val="1200"/>
              <a:buChar char="○"/>
            </a:pPr>
            <a:r>
              <a:rPr lang="en" sz="1200"/>
              <a:t>Snakes are in the Order Squamata while turtles are in the Order Testudines. What sets them apart?</a:t>
            </a:r>
            <a:endParaRPr sz="1200"/>
          </a:p>
          <a:p>
            <a:pPr indent="-304800" lvl="0" marL="457200" rtl="0" algn="l">
              <a:spcBef>
                <a:spcPts val="0"/>
              </a:spcBef>
              <a:spcAft>
                <a:spcPts val="0"/>
              </a:spcAft>
              <a:buSzPts val="1200"/>
              <a:buChar char="●"/>
            </a:pPr>
            <a:r>
              <a:rPr lang="en" sz="1200"/>
              <a:t>Reptiles brumate-(similar to hibernation) in winter, snakes hide under rocks, in stone walls or under logs and turtles hide beneath the mud on the bottom of ponds or streams.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8586ff19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8586ff19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the characteristics that we just put into the </a:t>
            </a:r>
            <a:r>
              <a:rPr lang="en"/>
              <a:t>venn</a:t>
            </a:r>
            <a:r>
              <a:rPr lang="en"/>
              <a:t>-diagram help reptiles to survive and set them apart from other animals.</a:t>
            </a:r>
            <a:endParaRPr/>
          </a:p>
          <a:p>
            <a:pPr indent="0" lvl="0" marL="0" rtl="0" algn="l">
              <a:spcBef>
                <a:spcPts val="0"/>
              </a:spcBef>
              <a:spcAft>
                <a:spcPts val="0"/>
              </a:spcAft>
              <a:buNone/>
            </a:pPr>
            <a:r>
              <a:rPr lang="en"/>
              <a:t>Adaptations can be physical, such as having a shell for protection or behavioral, such as brumating during the winter. </a:t>
            </a:r>
            <a:endParaRPr/>
          </a:p>
          <a:p>
            <a:pPr indent="0" lvl="0" marL="0" rtl="0" algn="l">
              <a:spcBef>
                <a:spcPts val="0"/>
              </a:spcBef>
              <a:spcAft>
                <a:spcPts val="0"/>
              </a:spcAft>
              <a:buNone/>
            </a:pPr>
            <a:r>
              <a:rPr lang="en"/>
              <a:t>Ask the class for a few examples of physical adaptations in animals and behavioral adaptations in animals.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will look at the anatomy, or physical adaptations of a box turtle and discuss how these characteristics help it to survive.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803d33beb7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803d33beb7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Bottom-plastron, on some turtles you can determine age by looking at annuli (lines on plastron)</a:t>
            </a:r>
            <a:endParaRPr/>
          </a:p>
          <a:p>
            <a:pPr indent="-298450" lvl="0" marL="457200" rtl="0" algn="l">
              <a:spcBef>
                <a:spcPts val="0"/>
              </a:spcBef>
              <a:spcAft>
                <a:spcPts val="0"/>
              </a:spcAft>
              <a:buSzPts val="1100"/>
              <a:buChar char="●"/>
            </a:pPr>
            <a:r>
              <a:rPr lang="en"/>
              <a:t>Top-carapace has nerve endings </a:t>
            </a:r>
            <a:endParaRPr/>
          </a:p>
          <a:p>
            <a:pPr indent="-298450" lvl="0" marL="457200" rtl="0" algn="l">
              <a:spcBef>
                <a:spcPts val="0"/>
              </a:spcBef>
              <a:spcAft>
                <a:spcPts val="0"/>
              </a:spcAft>
              <a:buSzPts val="1100"/>
              <a:buChar char="●"/>
            </a:pPr>
            <a:r>
              <a:rPr lang="en"/>
              <a:t>Spine and ribs are fused (attached) to carapace in turtles, they have nerves in their shell!</a:t>
            </a:r>
            <a:endParaRPr/>
          </a:p>
          <a:p>
            <a:pPr indent="-298450" lvl="0" marL="457200" rtl="0" algn="l">
              <a:spcBef>
                <a:spcPts val="0"/>
              </a:spcBef>
              <a:spcAft>
                <a:spcPts val="0"/>
              </a:spcAft>
              <a:buSzPts val="1100"/>
              <a:buChar char="●"/>
            </a:pPr>
            <a:r>
              <a:rPr lang="en"/>
              <a:t>Some turtles, such as box turtles have a hinged plastron to hide from predators. They can pull their body totally inside their shell and seal up tight!</a:t>
            </a:r>
            <a:endParaRPr/>
          </a:p>
          <a:p>
            <a:pPr indent="-298450" lvl="0" marL="457200" rtl="0" algn="l">
              <a:spcBef>
                <a:spcPts val="0"/>
              </a:spcBef>
              <a:spcAft>
                <a:spcPts val="0"/>
              </a:spcAft>
              <a:buSzPts val="1100"/>
              <a:buChar char="●"/>
            </a:pPr>
            <a:r>
              <a:rPr lang="en"/>
              <a:t>Turtles have scutes on their shell, made up of keratin (like our fingernails), which they shed when they grow. They have scales on their legs for protection. </a:t>
            </a:r>
            <a:endParaRPr/>
          </a:p>
          <a:p>
            <a:pPr indent="-298450" lvl="0" marL="457200" rtl="0" algn="l">
              <a:spcBef>
                <a:spcPts val="0"/>
              </a:spcBef>
              <a:spcAft>
                <a:spcPts val="0"/>
              </a:spcAft>
              <a:buSzPts val="1100"/>
              <a:buChar char="●"/>
            </a:pPr>
            <a:r>
              <a:rPr lang="en"/>
              <a:t>By looking closely at their body structure/adaptations, you can tell what habitat they live in.</a:t>
            </a:r>
            <a:endParaRPr/>
          </a:p>
          <a:p>
            <a:pPr indent="-298450" lvl="0" marL="457200" rtl="0" algn="l">
              <a:spcBef>
                <a:spcPts val="0"/>
              </a:spcBef>
              <a:spcAft>
                <a:spcPts val="0"/>
              </a:spcAft>
              <a:buSzPts val="1100"/>
              <a:buChar char="●"/>
            </a:pPr>
            <a:r>
              <a:rPr lang="en"/>
              <a:t>If they have webbed feet where might they live?.....In an aquatic environment</a:t>
            </a:r>
            <a:endParaRPr/>
          </a:p>
          <a:p>
            <a:pPr indent="0" lvl="0" marL="45720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8586ff191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8586ff191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a lot of rumors about reptiles because they are so different from other animals. Often, when people are afraid of something, it’s because they don’t understand it. </a:t>
            </a:r>
            <a:endParaRPr/>
          </a:p>
          <a:p>
            <a:pPr indent="0" lvl="0" marL="0" rtl="0" algn="l">
              <a:spcBef>
                <a:spcPts val="0"/>
              </a:spcBef>
              <a:spcAft>
                <a:spcPts val="0"/>
              </a:spcAft>
              <a:buNone/>
            </a:pPr>
            <a:r>
              <a:rPr lang="en"/>
              <a:t>Reptiles have gotten a bad reputation, so we are going to review some reptile rumors and figure out where they might have come from. </a:t>
            </a:r>
            <a:endParaRPr/>
          </a:p>
          <a:p>
            <a:pPr indent="0" lvl="0" marL="0" rtl="0" algn="l">
              <a:spcBef>
                <a:spcPts val="0"/>
              </a:spcBef>
              <a:spcAft>
                <a:spcPts val="0"/>
              </a:spcAft>
              <a:buNone/>
            </a:pPr>
            <a:r>
              <a:rPr lang="en"/>
              <a:t>Review “Reptile Rumors” activity.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803d33beb7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803d33beb7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i="1" lang="en"/>
              <a:t>Winter:</a:t>
            </a:r>
            <a:r>
              <a:rPr lang="en"/>
              <a:t> Reptiles, like many other northern animals, don’t like to be out during the winter. Since they are ectothermic, the cold weather makes their bodies cold and slow, which makes them vulnerable to predators. So, during the winter, reptiles </a:t>
            </a:r>
            <a:r>
              <a:rPr b="1" lang="en">
                <a:solidFill>
                  <a:srgbClr val="00B0F0"/>
                </a:solidFill>
              </a:rPr>
              <a:t>brumate</a:t>
            </a:r>
            <a:r>
              <a:rPr lang="en"/>
              <a:t>. Similar to hibernation, brumation is when the reptile's body slows down during the winter while they hide in a safe place. Snakes hide in places called</a:t>
            </a:r>
            <a:r>
              <a:rPr b="1" lang="en">
                <a:solidFill>
                  <a:srgbClr val="00B0F0"/>
                </a:solidFill>
              </a:rPr>
              <a:t> hibernacula, </a:t>
            </a:r>
            <a:r>
              <a:rPr lang="en"/>
              <a:t>where the temperature stays above freezing, these are typically under rocks, houses or brush piles. During this time, many snakes, even a mix of different species, will all cuddle together to make it through the long winter months. Turtles spend the entire winter under the water, buried in the mud at the bottom of streams and ponds. They breathe through pores in their mouth and around their </a:t>
            </a:r>
            <a:r>
              <a:rPr b="1" lang="en">
                <a:solidFill>
                  <a:srgbClr val="00B0F0"/>
                </a:solidFill>
              </a:rPr>
              <a:t>cloaca</a:t>
            </a:r>
            <a:r>
              <a:rPr lang="en"/>
              <a:t>. They only require a small amount of oxygen since their metabolism has slowed and they are using very little energy. </a:t>
            </a:r>
            <a:endParaRPr/>
          </a:p>
          <a:p>
            <a:pPr indent="0" lvl="0" marL="0" rtl="0" algn="l">
              <a:lnSpc>
                <a:spcPct val="107916"/>
              </a:lnSpc>
              <a:spcBef>
                <a:spcPts val="800"/>
              </a:spcBef>
              <a:spcAft>
                <a:spcPts val="0"/>
              </a:spcAft>
              <a:buNone/>
            </a:pPr>
            <a:r>
              <a:rPr i="1" lang="en"/>
              <a:t>Spring:</a:t>
            </a:r>
            <a:r>
              <a:rPr lang="en"/>
              <a:t> Once the spring arrives, snakes emerge from their hibernacula to seek mates, and turtles come to the surface of the water to heat up. We see reptiles more during this time as they need to </a:t>
            </a:r>
            <a:r>
              <a:rPr b="1" lang="en">
                <a:solidFill>
                  <a:srgbClr val="00B0F0"/>
                </a:solidFill>
              </a:rPr>
              <a:t>bask </a:t>
            </a:r>
            <a:r>
              <a:rPr lang="en"/>
              <a:t>in the sun to keep warm and snakes are traveling more frequently in search of mates. Larger reptiles need to spend more time basking to heat up their bigger bodies, but they maintain that heat longer. Smaller reptiles bask for shorter amounts of time, but must do so more frequently since they also lose heat more quickly. </a:t>
            </a:r>
            <a:endParaRPr/>
          </a:p>
          <a:p>
            <a:pPr indent="0" lvl="0" marL="0" rtl="0" algn="l">
              <a:lnSpc>
                <a:spcPct val="107916"/>
              </a:lnSpc>
              <a:spcBef>
                <a:spcPts val="800"/>
              </a:spcBef>
              <a:spcAft>
                <a:spcPts val="0"/>
              </a:spcAft>
              <a:buNone/>
            </a:pPr>
            <a:r>
              <a:rPr i="1" lang="en"/>
              <a:t>Summer: </a:t>
            </a:r>
            <a:r>
              <a:rPr lang="en"/>
              <a:t>As spring turns to summer, reptiles start to spend less time in the hot sun. Young are born between June and September, depending on the species. Reptiles lay eggs, with a few exceptions in some species of snakes. If the temperature gets too hot, snakes can overheat, so during the summertime, snakes</a:t>
            </a:r>
            <a:r>
              <a:rPr b="1" lang="en">
                <a:solidFill>
                  <a:srgbClr val="00B0F0"/>
                </a:solidFill>
              </a:rPr>
              <a:t> estivate</a:t>
            </a:r>
            <a:r>
              <a:rPr lang="en"/>
              <a:t>. Estivation is like summer hibernation. Snakes will stay under rocks or brush piles in shaded areas where it is cooler. Turtles just hop in and out of the water to maintain the perfect body temperature. </a:t>
            </a:r>
            <a:endParaRPr/>
          </a:p>
          <a:p>
            <a:pPr indent="0" lvl="0" marL="0" rtl="0" algn="l">
              <a:lnSpc>
                <a:spcPct val="107916"/>
              </a:lnSpc>
              <a:spcBef>
                <a:spcPts val="800"/>
              </a:spcBef>
              <a:spcAft>
                <a:spcPts val="0"/>
              </a:spcAft>
              <a:buNone/>
            </a:pPr>
            <a:r>
              <a:rPr i="1" lang="en"/>
              <a:t>Fall: </a:t>
            </a:r>
            <a:r>
              <a:rPr lang="en"/>
              <a:t>When autumn peaks it’s head around the corner, the last of the young are born and reptiles prepare for the long winter ahead. As long as the weather is above about 50⁰F, reptiles can be seen soaking up the last rays of sun before returning to brumate, once more. </a:t>
            </a:r>
            <a:endParaRPr/>
          </a:p>
          <a:p>
            <a:pPr indent="0" lvl="0" marL="457200" rtl="0" algn="l">
              <a:lnSpc>
                <a:spcPct val="100000"/>
              </a:lnSpc>
              <a:spcBef>
                <a:spcPts val="800"/>
              </a:spcBef>
              <a:spcAft>
                <a:spcPts val="0"/>
              </a:spcAft>
              <a:buNone/>
            </a:pPr>
            <a:r>
              <a:t/>
            </a:r>
            <a:endParaRPr sz="1200"/>
          </a:p>
          <a:p>
            <a:pPr indent="0" lvl="0" marL="457200" rtl="0" algn="l">
              <a:lnSpc>
                <a:spcPct val="100000"/>
              </a:lnSpc>
              <a:spcBef>
                <a:spcPts val="0"/>
              </a:spcBef>
              <a:spcAft>
                <a:spcPts val="0"/>
              </a:spcAft>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rgbClr val="6AA84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42.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28.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6.jpg"/><Relationship Id="rId4" Type="http://schemas.openxmlformats.org/officeDocument/2006/relationships/image" Target="../media/image30.jpg"/><Relationship Id="rId5" Type="http://schemas.openxmlformats.org/officeDocument/2006/relationships/hyperlink" Target="https://www.youtube.com/watch?v=MNtduue6Hwg&amp;list=PLb1xyMF3DmhxrvkZyA0o6t_iyQ3PDKIvQ&amp;index=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5.png"/><Relationship Id="rId13" Type="http://schemas.openxmlformats.org/officeDocument/2006/relationships/image" Target="../media/image12.png"/><Relationship Id="rId12"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32.jp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17.png"/><Relationship Id="rId8"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34.png"/><Relationship Id="rId6" Type="http://schemas.openxmlformats.org/officeDocument/2006/relationships/image" Target="../media/image37.jpg"/><Relationship Id="rId7"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1385175" y="139700"/>
            <a:ext cx="7544700" cy="205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8400"/>
              <a:t>Rhody Reptiles</a:t>
            </a:r>
            <a:endParaRPr sz="10400"/>
          </a:p>
        </p:txBody>
      </p:sp>
      <p:sp>
        <p:nvSpPr>
          <p:cNvPr id="57" name="Google Shape;57;p13"/>
          <p:cNvSpPr txBox="1"/>
          <p:nvPr/>
        </p:nvSpPr>
        <p:spPr>
          <a:xfrm>
            <a:off x="2983675" y="3559375"/>
            <a:ext cx="5838600" cy="122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latin typeface="Amatic SC"/>
                <a:ea typeface="Amatic SC"/>
                <a:cs typeface="Amatic SC"/>
                <a:sym typeface="Amatic SC"/>
              </a:rPr>
              <a:t>Rhode Island DEM Division of Fish &amp; Wildlife</a:t>
            </a:r>
            <a:endParaRPr sz="3200">
              <a:latin typeface="Amatic SC"/>
              <a:ea typeface="Amatic SC"/>
              <a:cs typeface="Amatic SC"/>
              <a:sym typeface="Amatic SC"/>
            </a:endParaRPr>
          </a:p>
          <a:p>
            <a:pPr indent="0" lvl="0" marL="0" rtl="0" algn="l">
              <a:spcBef>
                <a:spcPts val="0"/>
              </a:spcBef>
              <a:spcAft>
                <a:spcPts val="0"/>
              </a:spcAft>
              <a:buNone/>
            </a:pPr>
            <a:r>
              <a:rPr lang="en" sz="3200">
                <a:latin typeface="Amatic SC"/>
                <a:ea typeface="Amatic SC"/>
                <a:cs typeface="Amatic SC"/>
                <a:sym typeface="Amatic SC"/>
              </a:rPr>
              <a:t>Rhody Critter Kits Program</a:t>
            </a:r>
            <a:endParaRPr sz="3200">
              <a:latin typeface="Amatic SC"/>
              <a:ea typeface="Amatic SC"/>
              <a:cs typeface="Amatic SC"/>
              <a:sym typeface="Amatic SC"/>
            </a:endParaRPr>
          </a:p>
        </p:txBody>
      </p:sp>
      <p:pic>
        <p:nvPicPr>
          <p:cNvPr id="58" name="Google Shape;58;p13"/>
          <p:cNvPicPr preferRelativeResize="0"/>
          <p:nvPr/>
        </p:nvPicPr>
        <p:blipFill>
          <a:blip r:embed="rId3">
            <a:alphaModFix/>
          </a:blip>
          <a:stretch>
            <a:fillRect/>
          </a:stretch>
        </p:blipFill>
        <p:spPr>
          <a:xfrm>
            <a:off x="69600" y="1831775"/>
            <a:ext cx="2914084" cy="2104925"/>
          </a:xfrm>
          <a:prstGeom prst="rect">
            <a:avLst/>
          </a:prstGeom>
          <a:noFill/>
          <a:ln>
            <a:noFill/>
          </a:ln>
        </p:spPr>
      </p:pic>
      <p:pic>
        <p:nvPicPr>
          <p:cNvPr descr="Rhode Island logo.png" id="59" name="Google Shape;59;p13"/>
          <p:cNvPicPr preferRelativeResize="0"/>
          <p:nvPr/>
        </p:nvPicPr>
        <p:blipFill>
          <a:blip r:embed="rId4">
            <a:alphaModFix/>
          </a:blip>
          <a:stretch>
            <a:fillRect/>
          </a:stretch>
        </p:blipFill>
        <p:spPr>
          <a:xfrm>
            <a:off x="7784502" y="4300488"/>
            <a:ext cx="499000" cy="638275"/>
          </a:xfrm>
          <a:prstGeom prst="rect">
            <a:avLst/>
          </a:prstGeom>
          <a:noFill/>
          <a:ln>
            <a:noFill/>
          </a:ln>
        </p:spPr>
      </p:pic>
      <p:pic>
        <p:nvPicPr>
          <p:cNvPr id="60" name="Google Shape;60;p13"/>
          <p:cNvPicPr preferRelativeResize="0"/>
          <p:nvPr/>
        </p:nvPicPr>
        <p:blipFill>
          <a:blip r:embed="rId5">
            <a:alphaModFix/>
          </a:blip>
          <a:stretch>
            <a:fillRect/>
          </a:stretch>
        </p:blipFill>
        <p:spPr>
          <a:xfrm>
            <a:off x="6607675" y="4384363"/>
            <a:ext cx="1066600" cy="470550"/>
          </a:xfrm>
          <a:prstGeom prst="rect">
            <a:avLst/>
          </a:prstGeom>
          <a:noFill/>
          <a:ln>
            <a:noFill/>
          </a:ln>
        </p:spPr>
      </p:pic>
      <p:pic>
        <p:nvPicPr>
          <p:cNvPr id="61" name="Google Shape;61;p13"/>
          <p:cNvPicPr preferRelativeResize="0"/>
          <p:nvPr/>
        </p:nvPicPr>
        <p:blipFill>
          <a:blip r:embed="rId6">
            <a:alphaModFix/>
          </a:blip>
          <a:stretch>
            <a:fillRect/>
          </a:stretch>
        </p:blipFill>
        <p:spPr>
          <a:xfrm>
            <a:off x="8322395" y="4300490"/>
            <a:ext cx="564080" cy="638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2"/>
          <p:cNvPicPr preferRelativeResize="0"/>
          <p:nvPr/>
        </p:nvPicPr>
        <p:blipFill rotWithShape="1">
          <a:blip r:embed="rId3">
            <a:alphaModFix/>
          </a:blip>
          <a:srcRect b="0" l="0" r="0" t="24998"/>
          <a:stretch/>
        </p:blipFill>
        <p:spPr>
          <a:xfrm>
            <a:off x="0" y="150"/>
            <a:ext cx="9144000" cy="5143500"/>
          </a:xfrm>
          <a:prstGeom prst="rect">
            <a:avLst/>
          </a:prstGeom>
          <a:noFill/>
          <a:ln>
            <a:noFill/>
          </a:ln>
        </p:spPr>
      </p:pic>
      <p:sp>
        <p:nvSpPr>
          <p:cNvPr id="186" name="Google Shape;186;p22"/>
          <p:cNvSpPr txBox="1"/>
          <p:nvPr>
            <p:ph type="title"/>
          </p:nvPr>
        </p:nvSpPr>
        <p:spPr>
          <a:xfrm>
            <a:off x="-86850" y="73800"/>
            <a:ext cx="8537700" cy="86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400"/>
              <a:t>I SAW A SNAKE!</a:t>
            </a:r>
            <a:endParaRPr sz="4400"/>
          </a:p>
        </p:txBody>
      </p:sp>
      <p:sp>
        <p:nvSpPr>
          <p:cNvPr id="187" name="Google Shape;187;p22"/>
          <p:cNvSpPr txBox="1"/>
          <p:nvPr/>
        </p:nvSpPr>
        <p:spPr>
          <a:xfrm>
            <a:off x="1034325" y="826200"/>
            <a:ext cx="6591600" cy="43173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Snakes like to bask in sunny areas not too far from cover</a:t>
            </a:r>
            <a:endParaRPr sz="2100">
              <a:solidFill>
                <a:schemeClr val="accent1"/>
              </a:solidFill>
              <a:latin typeface="Amatic SC"/>
              <a:ea typeface="Amatic SC"/>
              <a:cs typeface="Amatic SC"/>
              <a:sym typeface="Amatic SC"/>
            </a:endParaRPr>
          </a:p>
          <a:p>
            <a:pPr indent="-361950" lvl="0" marL="4572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Snakes love brush piles, stacks of wood or any old junk pile</a:t>
            </a:r>
            <a:endParaRPr sz="2100">
              <a:solidFill>
                <a:schemeClr val="accent1"/>
              </a:solidFill>
              <a:latin typeface="Amatic SC"/>
              <a:ea typeface="Amatic SC"/>
              <a:cs typeface="Amatic SC"/>
              <a:sym typeface="Amatic SC"/>
            </a:endParaRPr>
          </a:p>
          <a:p>
            <a:pPr indent="-361950" lvl="0" marL="4572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Snakes can live:</a:t>
            </a:r>
            <a:endParaRPr sz="2100">
              <a:solidFill>
                <a:schemeClr val="accent1"/>
              </a:solidFill>
              <a:latin typeface="Amatic SC"/>
              <a:ea typeface="Amatic SC"/>
              <a:cs typeface="Amatic SC"/>
              <a:sym typeface="Amatic SC"/>
            </a:endParaRPr>
          </a:p>
          <a:p>
            <a:pPr indent="-361950" lvl="1" marL="9144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near water</a:t>
            </a:r>
            <a:endParaRPr sz="2100">
              <a:solidFill>
                <a:schemeClr val="accent1"/>
              </a:solidFill>
              <a:latin typeface="Amatic SC"/>
              <a:ea typeface="Amatic SC"/>
              <a:cs typeface="Amatic SC"/>
              <a:sym typeface="Amatic SC"/>
            </a:endParaRPr>
          </a:p>
          <a:p>
            <a:pPr indent="-361950" lvl="1" marL="9144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Up in trees </a:t>
            </a:r>
            <a:endParaRPr sz="2100">
              <a:solidFill>
                <a:schemeClr val="accent1"/>
              </a:solidFill>
              <a:latin typeface="Amatic SC"/>
              <a:ea typeface="Amatic SC"/>
              <a:cs typeface="Amatic SC"/>
              <a:sym typeface="Amatic SC"/>
            </a:endParaRPr>
          </a:p>
          <a:p>
            <a:pPr indent="-361950" lvl="1" marL="914400" rtl="0" algn="l">
              <a:spcBef>
                <a:spcPts val="0"/>
              </a:spcBef>
              <a:spcAft>
                <a:spcPts val="0"/>
              </a:spcAft>
              <a:buClr>
                <a:schemeClr val="accent1"/>
              </a:buClr>
              <a:buSzPts val="2100"/>
              <a:buFont typeface="Amatic SC"/>
              <a:buChar char="○"/>
            </a:pPr>
            <a:r>
              <a:rPr lang="en" sz="2100">
                <a:solidFill>
                  <a:schemeClr val="accent1"/>
                </a:solidFill>
                <a:latin typeface="Amatic SC"/>
                <a:ea typeface="Amatic SC"/>
                <a:cs typeface="Amatic SC"/>
                <a:sym typeface="Amatic SC"/>
              </a:rPr>
              <a:t>Sometimes find their way into our homes</a:t>
            </a:r>
            <a:endParaRPr sz="2100">
              <a:solidFill>
                <a:schemeClr val="accent1"/>
              </a:solidFill>
              <a:latin typeface="Amatic SC"/>
              <a:ea typeface="Amatic SC"/>
              <a:cs typeface="Amatic SC"/>
              <a:sym typeface="Amatic SC"/>
            </a:endParaRPr>
          </a:p>
          <a:p>
            <a:pPr indent="0" lvl="0" marL="457200" rtl="0" algn="l">
              <a:spcBef>
                <a:spcPts val="0"/>
              </a:spcBef>
              <a:spcAft>
                <a:spcPts val="0"/>
              </a:spcAft>
              <a:buNone/>
            </a:pPr>
            <a:r>
              <a:t/>
            </a:r>
            <a:endParaRPr sz="2100">
              <a:solidFill>
                <a:schemeClr val="accent1"/>
              </a:solidFill>
              <a:latin typeface="Amatic SC"/>
              <a:ea typeface="Amatic SC"/>
              <a:cs typeface="Amatic SC"/>
              <a:sym typeface="Amatic SC"/>
            </a:endParaRPr>
          </a:p>
          <a:p>
            <a:pPr indent="0" lvl="0" marL="0" rtl="0" algn="l">
              <a:spcBef>
                <a:spcPts val="0"/>
              </a:spcBef>
              <a:spcAft>
                <a:spcPts val="0"/>
              </a:spcAft>
              <a:buNone/>
            </a:pPr>
            <a:r>
              <a:t/>
            </a:r>
            <a:endParaRPr sz="2100">
              <a:solidFill>
                <a:schemeClr val="accent1"/>
              </a:solidFill>
              <a:latin typeface="Amatic SC"/>
              <a:ea typeface="Amatic SC"/>
              <a:cs typeface="Amatic SC"/>
              <a:sym typeface="Amatic SC"/>
            </a:endParaRPr>
          </a:p>
          <a:p>
            <a:pPr indent="0" lvl="0" marL="0" rtl="0" algn="l">
              <a:spcBef>
                <a:spcPts val="0"/>
              </a:spcBef>
              <a:spcAft>
                <a:spcPts val="0"/>
              </a:spcAft>
              <a:buNone/>
            </a:pPr>
            <a:r>
              <a:rPr b="1" lang="en" sz="2100">
                <a:solidFill>
                  <a:schemeClr val="accent1"/>
                </a:solidFill>
                <a:latin typeface="Amatic SC"/>
                <a:ea typeface="Amatic SC"/>
                <a:cs typeface="Amatic SC"/>
                <a:sym typeface="Amatic SC"/>
              </a:rPr>
              <a:t>If you see a snake… AWESOME!</a:t>
            </a:r>
            <a:endParaRPr b="1" sz="2100">
              <a:solidFill>
                <a:schemeClr val="accent1"/>
              </a:solidFill>
              <a:latin typeface="Amatic SC"/>
              <a:ea typeface="Amatic SC"/>
              <a:cs typeface="Amatic SC"/>
              <a:sym typeface="Amatic SC"/>
            </a:endParaRPr>
          </a:p>
          <a:p>
            <a:pPr indent="0" lvl="0" marL="0" rtl="0" algn="l">
              <a:spcBef>
                <a:spcPts val="0"/>
              </a:spcBef>
              <a:spcAft>
                <a:spcPts val="0"/>
              </a:spcAft>
              <a:buNone/>
            </a:pPr>
            <a:r>
              <a:rPr b="1" lang="en" sz="2100">
                <a:solidFill>
                  <a:schemeClr val="accent1"/>
                </a:solidFill>
                <a:latin typeface="Amatic SC"/>
                <a:ea typeface="Amatic SC"/>
                <a:cs typeface="Amatic SC"/>
                <a:sym typeface="Amatic SC"/>
              </a:rPr>
              <a:t>Take a look or a picture if you want</a:t>
            </a:r>
            <a:endParaRPr b="1" sz="2100">
              <a:solidFill>
                <a:schemeClr val="accent1"/>
              </a:solidFill>
              <a:latin typeface="Amatic SC"/>
              <a:ea typeface="Amatic SC"/>
              <a:cs typeface="Amatic SC"/>
              <a:sym typeface="Amatic SC"/>
            </a:endParaRPr>
          </a:p>
          <a:p>
            <a:pPr indent="0" lvl="0" marL="0" rtl="0" algn="l">
              <a:spcBef>
                <a:spcPts val="0"/>
              </a:spcBef>
              <a:spcAft>
                <a:spcPts val="0"/>
              </a:spcAft>
              <a:buNone/>
            </a:pPr>
            <a:r>
              <a:rPr b="1" lang="en" sz="2100">
                <a:solidFill>
                  <a:schemeClr val="accent1"/>
                </a:solidFill>
                <a:latin typeface="Amatic SC"/>
                <a:ea typeface="Amatic SC"/>
                <a:cs typeface="Amatic SC"/>
                <a:sym typeface="Amatic SC"/>
              </a:rPr>
              <a:t>Make a note of where and when you saw it!</a:t>
            </a:r>
            <a:endParaRPr b="1" sz="2100">
              <a:solidFill>
                <a:schemeClr val="accent1"/>
              </a:solidFill>
              <a:latin typeface="Amatic SC"/>
              <a:ea typeface="Amatic SC"/>
              <a:cs typeface="Amatic SC"/>
              <a:sym typeface="Amatic SC"/>
            </a:endParaRPr>
          </a:p>
          <a:p>
            <a:pPr indent="0" lvl="0" marL="0" rtl="0" algn="l">
              <a:spcBef>
                <a:spcPts val="0"/>
              </a:spcBef>
              <a:spcAft>
                <a:spcPts val="0"/>
              </a:spcAft>
              <a:buNone/>
            </a:pPr>
            <a:r>
              <a:rPr b="1" lang="en" sz="2100">
                <a:solidFill>
                  <a:schemeClr val="accent1"/>
                </a:solidFill>
                <a:latin typeface="Amatic SC"/>
                <a:ea typeface="Amatic SC"/>
                <a:cs typeface="Amatic SC"/>
                <a:sym typeface="Amatic SC"/>
              </a:rPr>
              <a:t>Never pick up a snake that you can’t 100% identify</a:t>
            </a:r>
            <a:endParaRPr b="1" sz="2100">
              <a:solidFill>
                <a:schemeClr val="accent1"/>
              </a:solidFill>
              <a:latin typeface="Amatic SC"/>
              <a:ea typeface="Amatic SC"/>
              <a:cs typeface="Amatic SC"/>
              <a:sym typeface="Amatic SC"/>
            </a:endParaRPr>
          </a:p>
          <a:p>
            <a:pPr indent="0" lvl="0" marL="0" rtl="0" algn="l">
              <a:spcBef>
                <a:spcPts val="0"/>
              </a:spcBef>
              <a:spcAft>
                <a:spcPts val="0"/>
              </a:spcAft>
              <a:buNone/>
            </a:pPr>
            <a:r>
              <a:t/>
            </a:r>
            <a:endParaRPr sz="1800">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sz="1800">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a:solidFill>
                <a:srgbClr val="D9EAD3"/>
              </a:solidFill>
              <a:latin typeface="Happy Monkey"/>
              <a:ea typeface="Happy Monkey"/>
              <a:cs typeface="Happy Monkey"/>
              <a:sym typeface="Happy Monkey"/>
            </a:endParaRPr>
          </a:p>
          <a:p>
            <a:pPr indent="0" lvl="0" marL="457200" rtl="0" algn="l">
              <a:spcBef>
                <a:spcPts val="0"/>
              </a:spcBef>
              <a:spcAft>
                <a:spcPts val="0"/>
              </a:spcAft>
              <a:buNone/>
            </a:pPr>
            <a:r>
              <a:t/>
            </a:r>
            <a:endParaRPr>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188" name="Google Shape;188;p22"/>
          <p:cNvPicPr preferRelativeResize="0"/>
          <p:nvPr/>
        </p:nvPicPr>
        <p:blipFill rotWithShape="1">
          <a:blip r:embed="rId4">
            <a:alphaModFix amt="77000"/>
          </a:blip>
          <a:srcRect b="0" l="45721" r="15184" t="0"/>
          <a:stretch/>
        </p:blipFill>
        <p:spPr>
          <a:xfrm>
            <a:off x="6124811" y="0"/>
            <a:ext cx="3019189" cy="5143500"/>
          </a:xfrm>
          <a:prstGeom prst="rect">
            <a:avLst/>
          </a:prstGeom>
          <a:noFill/>
          <a:ln>
            <a:noFill/>
          </a:ln>
        </p:spPr>
      </p:pic>
      <p:sp>
        <p:nvSpPr>
          <p:cNvPr id="189" name="Google Shape;189;p22"/>
          <p:cNvSpPr txBox="1"/>
          <p:nvPr/>
        </p:nvSpPr>
        <p:spPr>
          <a:xfrm>
            <a:off x="7776375" y="2233975"/>
            <a:ext cx="5416200" cy="6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190" name="Google Shape;190;p22"/>
          <p:cNvSpPr/>
          <p:nvPr/>
        </p:nvSpPr>
        <p:spPr>
          <a:xfrm>
            <a:off x="7467650" y="161100"/>
            <a:ext cx="1260000" cy="921600"/>
          </a:xfrm>
          <a:prstGeom prst="wedgeEllipseCallout">
            <a:avLst>
              <a:gd fmla="val -59050" name="adj1"/>
              <a:gd fmla="val 38677"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2"/>
          <p:cNvSpPr txBox="1"/>
          <p:nvPr/>
        </p:nvSpPr>
        <p:spPr>
          <a:xfrm>
            <a:off x="7552275" y="306000"/>
            <a:ext cx="1090800" cy="6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Happy Monkey"/>
                <a:ea typeface="Happy Monkey"/>
                <a:cs typeface="Happy Monkey"/>
                <a:sym typeface="Happy Monkey"/>
              </a:rPr>
              <a:t>I SEE A HOOMAN!</a:t>
            </a:r>
            <a:endParaRPr b="1" sz="1200">
              <a:latin typeface="Happy Monkey"/>
              <a:ea typeface="Happy Monkey"/>
              <a:cs typeface="Happy Monkey"/>
              <a:sym typeface="Happy Monkey"/>
            </a:endParaRPr>
          </a:p>
        </p:txBody>
      </p:sp>
      <p:pic>
        <p:nvPicPr>
          <p:cNvPr id="192" name="Google Shape;192;p22"/>
          <p:cNvPicPr preferRelativeResize="0"/>
          <p:nvPr/>
        </p:nvPicPr>
        <p:blipFill rotWithShape="1">
          <a:blip r:embed="rId5">
            <a:alphaModFix amt="80000"/>
          </a:blip>
          <a:srcRect b="23062" l="11022" r="39570" t="2759"/>
          <a:stretch/>
        </p:blipFill>
        <p:spPr>
          <a:xfrm>
            <a:off x="0" y="0"/>
            <a:ext cx="1431950" cy="1905325"/>
          </a:xfrm>
          <a:prstGeom prst="rect">
            <a:avLst/>
          </a:prstGeom>
          <a:noFill/>
          <a:ln>
            <a:noFill/>
          </a:ln>
        </p:spPr>
      </p:pic>
      <p:sp>
        <p:nvSpPr>
          <p:cNvPr id="193" name="Google Shape;193;p22"/>
          <p:cNvSpPr/>
          <p:nvPr/>
        </p:nvSpPr>
        <p:spPr>
          <a:xfrm>
            <a:off x="1034325" y="105200"/>
            <a:ext cx="938400" cy="554700"/>
          </a:xfrm>
          <a:prstGeom prst="wedgeEllipseCallout">
            <a:avLst>
              <a:gd fmla="val -59913" name="adj1"/>
              <a:gd fmla="val 33063"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Ahhh!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3"/>
          <p:cNvSpPr txBox="1"/>
          <p:nvPr>
            <p:ph type="title"/>
          </p:nvPr>
        </p:nvSpPr>
        <p:spPr>
          <a:xfrm>
            <a:off x="2651650" y="-78950"/>
            <a:ext cx="5926800" cy="52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100">
                <a:solidFill>
                  <a:srgbClr val="FFFFFF"/>
                </a:solidFill>
              </a:rPr>
              <a:t>NORTHERN </a:t>
            </a:r>
            <a:r>
              <a:rPr lang="en" sz="5100">
                <a:solidFill>
                  <a:srgbClr val="FFFFFF"/>
                </a:solidFill>
              </a:rPr>
              <a:t>Diamondback Terrapin</a:t>
            </a:r>
            <a:endParaRPr sz="5100">
              <a:solidFill>
                <a:srgbClr val="FFFFFF"/>
              </a:solidFill>
            </a:endParaRPr>
          </a:p>
        </p:txBody>
      </p:sp>
      <p:pic>
        <p:nvPicPr>
          <p:cNvPr id="199" name="Google Shape;199;p23"/>
          <p:cNvPicPr preferRelativeResize="0"/>
          <p:nvPr/>
        </p:nvPicPr>
        <p:blipFill rotWithShape="1">
          <a:blip r:embed="rId3">
            <a:alphaModFix/>
          </a:blip>
          <a:srcRect b="0" l="0" r="15994" t="0"/>
          <a:stretch/>
        </p:blipFill>
        <p:spPr>
          <a:xfrm>
            <a:off x="5406875" y="1801225"/>
            <a:ext cx="3737125" cy="3342275"/>
          </a:xfrm>
          <a:prstGeom prst="rect">
            <a:avLst/>
          </a:prstGeom>
          <a:noFill/>
          <a:ln>
            <a:noFill/>
          </a:ln>
        </p:spPr>
      </p:pic>
      <p:pic>
        <p:nvPicPr>
          <p:cNvPr id="200" name="Google Shape;200;p23"/>
          <p:cNvPicPr preferRelativeResize="0"/>
          <p:nvPr/>
        </p:nvPicPr>
        <p:blipFill>
          <a:blip r:embed="rId4">
            <a:alphaModFix/>
          </a:blip>
          <a:stretch>
            <a:fillRect/>
          </a:stretch>
        </p:blipFill>
        <p:spPr>
          <a:xfrm>
            <a:off x="0" y="1653450"/>
            <a:ext cx="3795422" cy="3490053"/>
          </a:xfrm>
          <a:prstGeom prst="rect">
            <a:avLst/>
          </a:prstGeom>
          <a:noFill/>
          <a:ln>
            <a:noFill/>
          </a:ln>
        </p:spPr>
      </p:pic>
      <p:pic>
        <p:nvPicPr>
          <p:cNvPr id="201" name="Google Shape;201;p23"/>
          <p:cNvPicPr preferRelativeResize="0"/>
          <p:nvPr/>
        </p:nvPicPr>
        <p:blipFill>
          <a:blip r:embed="rId5">
            <a:alphaModFix/>
          </a:blip>
          <a:stretch>
            <a:fillRect/>
          </a:stretch>
        </p:blipFill>
        <p:spPr>
          <a:xfrm>
            <a:off x="0" y="0"/>
            <a:ext cx="2948700" cy="2017158"/>
          </a:xfrm>
          <a:prstGeom prst="rect">
            <a:avLst/>
          </a:prstGeom>
          <a:noFill/>
          <a:ln>
            <a:noFill/>
          </a:ln>
        </p:spPr>
      </p:pic>
      <p:pic>
        <p:nvPicPr>
          <p:cNvPr id="202" name="Google Shape;202;p23"/>
          <p:cNvPicPr preferRelativeResize="0"/>
          <p:nvPr/>
        </p:nvPicPr>
        <p:blipFill rotWithShape="1">
          <a:blip r:embed="rId6">
            <a:alphaModFix/>
          </a:blip>
          <a:srcRect b="0" l="0" r="23041" t="21580"/>
          <a:stretch/>
        </p:blipFill>
        <p:spPr>
          <a:xfrm>
            <a:off x="3456313" y="3559338"/>
            <a:ext cx="2072800" cy="1584150"/>
          </a:xfrm>
          <a:prstGeom prst="rect">
            <a:avLst/>
          </a:prstGeom>
          <a:noFill/>
          <a:ln>
            <a:noFill/>
          </a:ln>
        </p:spPr>
      </p:pic>
      <p:pic>
        <p:nvPicPr>
          <p:cNvPr id="203" name="Google Shape;203;p23"/>
          <p:cNvPicPr preferRelativeResize="0"/>
          <p:nvPr/>
        </p:nvPicPr>
        <p:blipFill>
          <a:blip r:embed="rId7">
            <a:alphaModFix/>
          </a:blip>
          <a:stretch>
            <a:fillRect/>
          </a:stretch>
        </p:blipFill>
        <p:spPr>
          <a:xfrm>
            <a:off x="2948688" y="1528411"/>
            <a:ext cx="2881218" cy="2086700"/>
          </a:xfrm>
          <a:prstGeom prst="rect">
            <a:avLst/>
          </a:prstGeom>
          <a:noFill/>
          <a:ln>
            <a:noFill/>
          </a:ln>
        </p:spPr>
      </p:pic>
      <p:pic>
        <p:nvPicPr>
          <p:cNvPr id="204" name="Google Shape;204;p23"/>
          <p:cNvPicPr preferRelativeResize="0"/>
          <p:nvPr/>
        </p:nvPicPr>
        <p:blipFill>
          <a:blip r:embed="rId8">
            <a:alphaModFix/>
          </a:blip>
          <a:stretch>
            <a:fillRect/>
          </a:stretch>
        </p:blipFill>
        <p:spPr>
          <a:xfrm>
            <a:off x="7239000" y="1006150"/>
            <a:ext cx="1905000" cy="1409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4"/>
          <p:cNvPicPr preferRelativeResize="0"/>
          <p:nvPr/>
        </p:nvPicPr>
        <p:blipFill rotWithShape="1">
          <a:blip r:embed="rId3">
            <a:alphaModFix/>
          </a:blip>
          <a:srcRect b="0" l="22165" r="22558" t="0"/>
          <a:stretch/>
        </p:blipFill>
        <p:spPr>
          <a:xfrm>
            <a:off x="0" y="0"/>
            <a:ext cx="3790758" cy="5143502"/>
          </a:xfrm>
          <a:prstGeom prst="rect">
            <a:avLst/>
          </a:prstGeom>
          <a:noFill/>
          <a:ln>
            <a:noFill/>
          </a:ln>
        </p:spPr>
      </p:pic>
      <p:sp>
        <p:nvSpPr>
          <p:cNvPr id="210" name="Google Shape;210;p24"/>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11" name="Google Shape;211;p24"/>
          <p:cNvPicPr preferRelativeResize="0"/>
          <p:nvPr/>
        </p:nvPicPr>
        <p:blipFill rotWithShape="1">
          <a:blip r:embed="rId4">
            <a:alphaModFix/>
          </a:blip>
          <a:srcRect b="2742" l="25802" r="2522" t="0"/>
          <a:stretch/>
        </p:blipFill>
        <p:spPr>
          <a:xfrm>
            <a:off x="5353250" y="0"/>
            <a:ext cx="3790750" cy="5143500"/>
          </a:xfrm>
          <a:prstGeom prst="rect">
            <a:avLst/>
          </a:prstGeom>
          <a:noFill/>
          <a:ln>
            <a:noFill/>
          </a:ln>
        </p:spPr>
      </p:pic>
      <p:sp>
        <p:nvSpPr>
          <p:cNvPr id="212" name="Google Shape;212;p24"/>
          <p:cNvSpPr txBox="1"/>
          <p:nvPr>
            <p:ph type="title"/>
          </p:nvPr>
        </p:nvSpPr>
        <p:spPr>
          <a:xfrm>
            <a:off x="1916550" y="236450"/>
            <a:ext cx="5310900" cy="1425000"/>
          </a:xfrm>
          <a:prstGeom prst="rect">
            <a:avLst/>
          </a:prstGeom>
          <a:solidFill>
            <a:srgbClr val="274E1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highlight>
                  <a:srgbClr val="274E13"/>
                </a:highlight>
              </a:rPr>
              <a:t>The RI Division of Fish and Wildlife Is Helping!</a:t>
            </a:r>
            <a:endParaRPr>
              <a:solidFill>
                <a:srgbClr val="FFFFFF"/>
              </a:solidFill>
              <a:highlight>
                <a:srgbClr val="274E13"/>
              </a:highlight>
            </a:endParaRPr>
          </a:p>
        </p:txBody>
      </p:sp>
      <p:sp>
        <p:nvSpPr>
          <p:cNvPr id="213" name="Google Shape;213;p24">
            <a:hlinkClick r:id="rId5"/>
          </p:cNvPr>
          <p:cNvSpPr/>
          <p:nvPr/>
        </p:nvSpPr>
        <p:spPr>
          <a:xfrm>
            <a:off x="3573450" y="1725300"/>
            <a:ext cx="1997100" cy="1847700"/>
          </a:xfrm>
          <a:prstGeom prst="flowChartConnector">
            <a:avLst/>
          </a:prstGeom>
          <a:solidFill>
            <a:srgbClr val="EEEE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latin typeface="Amatic SC"/>
                <a:ea typeface="Amatic SC"/>
                <a:cs typeface="Amatic SC"/>
                <a:sym typeface="Amatic SC"/>
              </a:rPr>
              <a:t>Can you spot the turtle?</a:t>
            </a:r>
            <a:endParaRPr b="1" sz="2600">
              <a:latin typeface="Amatic SC"/>
              <a:ea typeface="Amatic SC"/>
              <a:cs typeface="Amatic SC"/>
              <a:sym typeface="Amatic S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5"/>
          <p:cNvPicPr preferRelativeResize="0"/>
          <p:nvPr/>
        </p:nvPicPr>
        <p:blipFill rotWithShape="1">
          <a:blip r:embed="rId3">
            <a:alphaModFix amt="80000"/>
          </a:blip>
          <a:srcRect b="13526" l="0" r="0" t="17178"/>
          <a:stretch/>
        </p:blipFill>
        <p:spPr>
          <a:xfrm>
            <a:off x="0" y="-98000"/>
            <a:ext cx="9144003" cy="5241499"/>
          </a:xfrm>
          <a:prstGeom prst="rect">
            <a:avLst/>
          </a:prstGeom>
          <a:noFill/>
          <a:ln>
            <a:noFill/>
          </a:ln>
        </p:spPr>
      </p:pic>
      <p:sp>
        <p:nvSpPr>
          <p:cNvPr id="219" name="Google Shape;219;p25"/>
          <p:cNvSpPr txBox="1"/>
          <p:nvPr>
            <p:ph type="title"/>
          </p:nvPr>
        </p:nvSpPr>
        <p:spPr>
          <a:xfrm>
            <a:off x="5270400" y="605700"/>
            <a:ext cx="4001400" cy="338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8500">
                <a:solidFill>
                  <a:srgbClr val="FFFFFF"/>
                </a:solidFill>
              </a:rPr>
              <a:t>Any questionsss?</a:t>
            </a:r>
            <a:endParaRPr sz="85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4"/>
          <p:cNvPicPr preferRelativeResize="0"/>
          <p:nvPr/>
        </p:nvPicPr>
        <p:blipFill rotWithShape="1">
          <a:blip r:embed="rId3">
            <a:alphaModFix/>
          </a:blip>
          <a:srcRect b="0" l="0" r="0" t="24998"/>
          <a:stretch/>
        </p:blipFill>
        <p:spPr>
          <a:xfrm>
            <a:off x="16775" y="0"/>
            <a:ext cx="9144000" cy="5143500"/>
          </a:xfrm>
          <a:prstGeom prst="rect">
            <a:avLst/>
          </a:prstGeom>
          <a:noFill/>
          <a:ln>
            <a:noFill/>
          </a:ln>
        </p:spPr>
      </p:pic>
      <p:sp>
        <p:nvSpPr>
          <p:cNvPr id="67" name="Google Shape;67;p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600">
                <a:solidFill>
                  <a:srgbClr val="000000"/>
                </a:solidFill>
                <a:latin typeface="Shadows Into Light"/>
                <a:ea typeface="Shadows Into Light"/>
                <a:cs typeface="Shadows Into Light"/>
                <a:sym typeface="Shadows Into Light"/>
              </a:rPr>
              <a:t>What do you know about reptiles?</a:t>
            </a:r>
            <a:endParaRPr sz="4600">
              <a:solidFill>
                <a:srgbClr val="000000"/>
              </a:solidFill>
              <a:latin typeface="Shadows Into Light"/>
              <a:ea typeface="Shadows Into Light"/>
              <a:cs typeface="Shadows Into Light"/>
              <a:sym typeface="Shadows Into Light"/>
            </a:endParaRPr>
          </a:p>
        </p:txBody>
      </p:sp>
      <p:sp>
        <p:nvSpPr>
          <p:cNvPr id="68" name="Google Shape;68;p14"/>
          <p:cNvSpPr/>
          <p:nvPr/>
        </p:nvSpPr>
        <p:spPr>
          <a:xfrm>
            <a:off x="2030325" y="2270217"/>
            <a:ext cx="3047400" cy="2750700"/>
          </a:xfrm>
          <a:prstGeom prst="ellipse">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3867298" y="2262107"/>
            <a:ext cx="3105900" cy="2766900"/>
          </a:xfrm>
          <a:prstGeom prst="ellipse">
            <a:avLst/>
          </a:prstGeom>
          <a:noFill/>
          <a:ln cap="flat" cmpd="sng" w="38100">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txBox="1"/>
          <p:nvPr/>
        </p:nvSpPr>
        <p:spPr>
          <a:xfrm>
            <a:off x="3062282" y="2406184"/>
            <a:ext cx="739200" cy="2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AA84F"/>
                </a:solidFill>
                <a:latin typeface="Shadows Into Light"/>
                <a:ea typeface="Shadows Into Light"/>
                <a:cs typeface="Shadows Into Light"/>
                <a:sym typeface="Shadows Into Light"/>
              </a:rPr>
              <a:t>SNAKES</a:t>
            </a:r>
            <a:endParaRPr b="1">
              <a:solidFill>
                <a:srgbClr val="6AA84F"/>
              </a:solidFill>
              <a:latin typeface="Shadows Into Light"/>
              <a:ea typeface="Shadows Into Light"/>
              <a:cs typeface="Shadows Into Light"/>
              <a:sym typeface="Shadows Into Light"/>
            </a:endParaRPr>
          </a:p>
        </p:txBody>
      </p:sp>
      <p:sp>
        <p:nvSpPr>
          <p:cNvPr id="71" name="Google Shape;71;p14"/>
          <p:cNvSpPr txBox="1"/>
          <p:nvPr/>
        </p:nvSpPr>
        <p:spPr>
          <a:xfrm>
            <a:off x="5051403" y="2406184"/>
            <a:ext cx="8766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74EA7"/>
                </a:solidFill>
                <a:latin typeface="Shadows Into Light"/>
                <a:ea typeface="Shadows Into Light"/>
                <a:cs typeface="Shadows Into Light"/>
                <a:sym typeface="Shadows Into Light"/>
              </a:rPr>
              <a:t>TURTLES</a:t>
            </a:r>
            <a:endParaRPr sz="500">
              <a:solidFill>
                <a:srgbClr val="674EA7"/>
              </a:solidFill>
            </a:endParaRPr>
          </a:p>
        </p:txBody>
      </p:sp>
      <p:sp>
        <p:nvSpPr>
          <p:cNvPr id="72" name="Google Shape;72;p14"/>
          <p:cNvSpPr txBox="1"/>
          <p:nvPr/>
        </p:nvSpPr>
        <p:spPr>
          <a:xfrm>
            <a:off x="4065274" y="2028650"/>
            <a:ext cx="894600" cy="2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D85C6"/>
                </a:solidFill>
                <a:latin typeface="Shadows Into Light"/>
                <a:ea typeface="Shadows Into Light"/>
                <a:cs typeface="Shadows Into Light"/>
                <a:sym typeface="Shadows Into Light"/>
              </a:rPr>
              <a:t>REPTILES</a:t>
            </a:r>
            <a:endParaRPr b="1">
              <a:solidFill>
                <a:srgbClr val="3D85C6"/>
              </a:solidFill>
              <a:latin typeface="Shadows Into Light"/>
              <a:ea typeface="Shadows Into Light"/>
              <a:cs typeface="Shadows Into Light"/>
              <a:sym typeface="Shadows Into Light"/>
            </a:endParaRPr>
          </a:p>
        </p:txBody>
      </p:sp>
      <p:sp>
        <p:nvSpPr>
          <p:cNvPr id="73" name="Google Shape;73;p14"/>
          <p:cNvSpPr txBox="1"/>
          <p:nvPr/>
        </p:nvSpPr>
        <p:spPr>
          <a:xfrm>
            <a:off x="369000" y="2237902"/>
            <a:ext cx="14088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In the order Squamata</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
        <p:nvSpPr>
          <p:cNvPr id="74" name="Google Shape;74;p14"/>
          <p:cNvSpPr txBox="1"/>
          <p:nvPr/>
        </p:nvSpPr>
        <p:spPr>
          <a:xfrm>
            <a:off x="6940275" y="2051475"/>
            <a:ext cx="2173800" cy="6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ing Soon"/>
                <a:ea typeface="Coming Soon"/>
                <a:cs typeface="Coming Soon"/>
                <a:sym typeface="Coming Soon"/>
              </a:rPr>
              <a:t>Hard protective shell</a:t>
            </a:r>
            <a:endParaRPr b="1">
              <a:latin typeface="Coming Soon"/>
              <a:ea typeface="Coming Soon"/>
              <a:cs typeface="Coming Soon"/>
              <a:sym typeface="Coming Soon"/>
            </a:endParaRPr>
          </a:p>
          <a:p>
            <a:pPr indent="0" lvl="0" marL="0" rtl="0" algn="r">
              <a:spcBef>
                <a:spcPts val="0"/>
              </a:spcBef>
              <a:spcAft>
                <a:spcPts val="0"/>
              </a:spcAft>
              <a:buNone/>
            </a:pPr>
            <a:r>
              <a:t/>
            </a:r>
            <a:endParaRPr b="1" sz="1700">
              <a:latin typeface="Handlee"/>
              <a:ea typeface="Handlee"/>
              <a:cs typeface="Handlee"/>
              <a:sym typeface="Handlee"/>
            </a:endParaRPr>
          </a:p>
          <a:p>
            <a:pPr indent="0" lvl="0" marL="0" rtl="0" algn="r">
              <a:spcBef>
                <a:spcPts val="0"/>
              </a:spcBef>
              <a:spcAft>
                <a:spcPts val="0"/>
              </a:spcAft>
              <a:buNone/>
            </a:pPr>
            <a:r>
              <a:t/>
            </a:r>
            <a:endParaRPr b="1" sz="1700">
              <a:latin typeface="Handlee"/>
              <a:ea typeface="Handlee"/>
              <a:cs typeface="Handlee"/>
              <a:sym typeface="Handlee"/>
            </a:endParaRPr>
          </a:p>
          <a:p>
            <a:pPr indent="0" lvl="0" marL="0" rtl="0" algn="r">
              <a:spcBef>
                <a:spcPts val="0"/>
              </a:spcBef>
              <a:spcAft>
                <a:spcPts val="0"/>
              </a:spcAft>
              <a:buNone/>
            </a:pPr>
            <a:r>
              <a:t/>
            </a:r>
            <a:endParaRPr b="1" sz="1700">
              <a:latin typeface="Handlee"/>
              <a:ea typeface="Handlee"/>
              <a:cs typeface="Handlee"/>
              <a:sym typeface="Handlee"/>
            </a:endParaRPr>
          </a:p>
        </p:txBody>
      </p:sp>
      <p:sp>
        <p:nvSpPr>
          <p:cNvPr id="75" name="Google Shape;75;p14"/>
          <p:cNvSpPr txBox="1"/>
          <p:nvPr/>
        </p:nvSpPr>
        <p:spPr>
          <a:xfrm>
            <a:off x="1812350" y="1687800"/>
            <a:ext cx="1722600" cy="3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Lay eggs/Live birth</a:t>
            </a:r>
            <a:endParaRPr>
              <a:latin typeface="Coming Soon"/>
              <a:ea typeface="Coming Soon"/>
              <a:cs typeface="Coming Soon"/>
              <a:sym typeface="Coming Soon"/>
            </a:endParaRPr>
          </a:p>
        </p:txBody>
      </p:sp>
      <p:sp>
        <p:nvSpPr>
          <p:cNvPr id="76" name="Google Shape;76;p14"/>
          <p:cNvSpPr txBox="1"/>
          <p:nvPr/>
        </p:nvSpPr>
        <p:spPr>
          <a:xfrm>
            <a:off x="7299125" y="4118325"/>
            <a:ext cx="846000" cy="3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No limbs</a:t>
            </a:r>
            <a:endParaRPr>
              <a:latin typeface="Coming Soon"/>
              <a:ea typeface="Coming Soon"/>
              <a:cs typeface="Coming Soon"/>
              <a:sym typeface="Coming Soon"/>
            </a:endParaRPr>
          </a:p>
        </p:txBody>
      </p:sp>
      <p:sp>
        <p:nvSpPr>
          <p:cNvPr id="77" name="Google Shape;77;p14"/>
          <p:cNvSpPr txBox="1"/>
          <p:nvPr/>
        </p:nvSpPr>
        <p:spPr>
          <a:xfrm>
            <a:off x="436500" y="1346988"/>
            <a:ext cx="14535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Scales made of keratin</a:t>
            </a:r>
            <a:endParaRPr b="1">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p:txBody>
      </p:sp>
      <p:sp>
        <p:nvSpPr>
          <p:cNvPr id="78" name="Google Shape;78;p14"/>
          <p:cNvSpPr txBox="1"/>
          <p:nvPr/>
        </p:nvSpPr>
        <p:spPr>
          <a:xfrm>
            <a:off x="6940300" y="2753575"/>
            <a:ext cx="2173800" cy="3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Sleek, muscular body</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Handlee"/>
              <a:ea typeface="Handlee"/>
              <a:cs typeface="Handlee"/>
              <a:sym typeface="Handlee"/>
            </a:endParaRPr>
          </a:p>
        </p:txBody>
      </p:sp>
      <p:sp>
        <p:nvSpPr>
          <p:cNvPr id="79" name="Google Shape;79;p14"/>
          <p:cNvSpPr txBox="1"/>
          <p:nvPr/>
        </p:nvSpPr>
        <p:spPr>
          <a:xfrm>
            <a:off x="212100" y="4632325"/>
            <a:ext cx="17226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In the class Reptilia</a:t>
            </a:r>
            <a:endParaRPr b="1" sz="10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p:txBody>
      </p:sp>
      <p:sp>
        <p:nvSpPr>
          <p:cNvPr id="80" name="Google Shape;80;p14"/>
          <p:cNvSpPr txBox="1"/>
          <p:nvPr/>
        </p:nvSpPr>
        <p:spPr>
          <a:xfrm>
            <a:off x="3298200" y="1289850"/>
            <a:ext cx="12738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Shed scales as they grow</a:t>
            </a:r>
            <a:endParaRPr>
              <a:latin typeface="Coming Soon"/>
              <a:ea typeface="Coming Soon"/>
              <a:cs typeface="Coming Soon"/>
              <a:sym typeface="Coming Soon"/>
            </a:endParaRPr>
          </a:p>
        </p:txBody>
      </p:sp>
      <p:sp>
        <p:nvSpPr>
          <p:cNvPr id="81" name="Google Shape;81;p14"/>
          <p:cNvSpPr txBox="1"/>
          <p:nvPr/>
        </p:nvSpPr>
        <p:spPr>
          <a:xfrm>
            <a:off x="436500" y="3311488"/>
            <a:ext cx="12738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Vertebrates</a:t>
            </a:r>
            <a:endParaRPr>
              <a:latin typeface="Coming Soon"/>
              <a:ea typeface="Coming Soon"/>
              <a:cs typeface="Coming Soon"/>
              <a:sym typeface="Coming Soon"/>
            </a:endParaRPr>
          </a:p>
        </p:txBody>
      </p:sp>
      <p:sp>
        <p:nvSpPr>
          <p:cNvPr id="82" name="Google Shape;82;p14"/>
          <p:cNvSpPr txBox="1"/>
          <p:nvPr/>
        </p:nvSpPr>
        <p:spPr>
          <a:xfrm>
            <a:off x="7389975" y="3551613"/>
            <a:ext cx="1273800" cy="3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Ectothermic</a:t>
            </a:r>
            <a:endParaRPr b="1">
              <a:latin typeface="Coming Soon"/>
              <a:ea typeface="Coming Soon"/>
              <a:cs typeface="Coming Soon"/>
              <a:sym typeface="Coming Soon"/>
            </a:endParaRPr>
          </a:p>
          <a:p>
            <a:pPr indent="0" lvl="0" marL="0" rtl="0" algn="ctr">
              <a:spcBef>
                <a:spcPts val="0"/>
              </a:spcBef>
              <a:spcAft>
                <a:spcPts val="0"/>
              </a:spcAft>
              <a:buNone/>
            </a:pPr>
            <a:r>
              <a:t/>
            </a:r>
            <a:endParaRPr b="1">
              <a:latin typeface="Handlee"/>
              <a:ea typeface="Handlee"/>
              <a:cs typeface="Handlee"/>
              <a:sym typeface="Handlee"/>
            </a:endParaRPr>
          </a:p>
        </p:txBody>
      </p:sp>
      <p:sp>
        <p:nvSpPr>
          <p:cNvPr id="83" name="Google Shape;83;p14"/>
          <p:cNvSpPr txBox="1"/>
          <p:nvPr/>
        </p:nvSpPr>
        <p:spPr>
          <a:xfrm>
            <a:off x="6498325" y="1347002"/>
            <a:ext cx="1408800" cy="52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Have four limbs</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8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8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8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ctr">
              <a:spcBef>
                <a:spcPts val="0"/>
              </a:spcBef>
              <a:spcAft>
                <a:spcPts val="0"/>
              </a:spcAft>
              <a:buNone/>
            </a:pPr>
            <a:r>
              <a:t/>
            </a:r>
            <a:endParaRPr b="1" sz="800">
              <a:latin typeface="Handlee"/>
              <a:ea typeface="Handlee"/>
              <a:cs typeface="Handlee"/>
              <a:sym typeface="Handlee"/>
            </a:endParaRPr>
          </a:p>
          <a:p>
            <a:pPr indent="0" lvl="0" marL="0" rtl="0" algn="ctr">
              <a:spcBef>
                <a:spcPts val="0"/>
              </a:spcBef>
              <a:spcAft>
                <a:spcPts val="0"/>
              </a:spcAft>
              <a:buNone/>
            </a:pPr>
            <a:r>
              <a:t/>
            </a:r>
            <a:endParaRPr b="1">
              <a:latin typeface="Handlee"/>
              <a:ea typeface="Handlee"/>
              <a:cs typeface="Handlee"/>
              <a:sym typeface="Handlee"/>
            </a:endParaRPr>
          </a:p>
          <a:p>
            <a:pPr indent="0" lvl="0" marL="0" rtl="0" algn="l">
              <a:spcBef>
                <a:spcPts val="0"/>
              </a:spcBef>
              <a:spcAft>
                <a:spcPts val="0"/>
              </a:spcAft>
              <a:buNone/>
            </a:pPr>
            <a:r>
              <a:t/>
            </a:r>
            <a:endParaRPr b="1" sz="800">
              <a:latin typeface="Handlee"/>
              <a:ea typeface="Handlee"/>
              <a:cs typeface="Handlee"/>
              <a:sym typeface="Handlee"/>
            </a:endParaRPr>
          </a:p>
          <a:p>
            <a:pPr indent="0" lvl="0" marL="0" rtl="0" algn="l">
              <a:spcBef>
                <a:spcPts val="0"/>
              </a:spcBef>
              <a:spcAft>
                <a:spcPts val="0"/>
              </a:spcAft>
              <a:buNone/>
            </a:pPr>
            <a:r>
              <a:t/>
            </a:r>
            <a:endParaRPr b="1">
              <a:latin typeface="Handlee"/>
              <a:ea typeface="Handlee"/>
              <a:cs typeface="Handlee"/>
              <a:sym typeface="Handlee"/>
            </a:endParaRPr>
          </a:p>
        </p:txBody>
      </p:sp>
      <p:sp>
        <p:nvSpPr>
          <p:cNvPr id="84" name="Google Shape;84;p14"/>
          <p:cNvSpPr txBox="1"/>
          <p:nvPr/>
        </p:nvSpPr>
        <p:spPr>
          <a:xfrm>
            <a:off x="621700" y="3805150"/>
            <a:ext cx="12738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ing Soon"/>
                <a:ea typeface="Coming Soon"/>
                <a:cs typeface="Coming Soon"/>
                <a:sym typeface="Coming Soon"/>
              </a:rPr>
              <a:t>Lay eggs on land</a:t>
            </a:r>
            <a:endParaRPr b="1" sz="1200">
              <a:latin typeface="Coming Soon"/>
              <a:ea typeface="Coming Soon"/>
              <a:cs typeface="Coming Soon"/>
              <a:sym typeface="Coming Soon"/>
            </a:endParaRPr>
          </a:p>
          <a:p>
            <a:pPr indent="0" lvl="0" marL="0" rtl="0" algn="l">
              <a:spcBef>
                <a:spcPts val="0"/>
              </a:spcBef>
              <a:spcAft>
                <a:spcPts val="0"/>
              </a:spcAft>
              <a:buNone/>
            </a:pPr>
            <a:r>
              <a:t/>
            </a:r>
            <a:endParaRPr b="1" sz="12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
        <p:nvSpPr>
          <p:cNvPr id="85" name="Google Shape;85;p14"/>
          <p:cNvSpPr txBox="1"/>
          <p:nvPr/>
        </p:nvSpPr>
        <p:spPr>
          <a:xfrm>
            <a:off x="5131900" y="1388827"/>
            <a:ext cx="1408800" cy="5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oming Soon"/>
                <a:ea typeface="Coming Soon"/>
                <a:cs typeface="Coming Soon"/>
                <a:sym typeface="Coming Soon"/>
              </a:rPr>
              <a:t>In the order Testudines</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
        <p:nvSpPr>
          <p:cNvPr id="86" name="Google Shape;86;p14"/>
          <p:cNvSpPr txBox="1"/>
          <p:nvPr/>
        </p:nvSpPr>
        <p:spPr>
          <a:xfrm>
            <a:off x="7735200" y="1349367"/>
            <a:ext cx="1408800" cy="63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ing Soon"/>
                <a:ea typeface="Coming Soon"/>
                <a:cs typeface="Coming Soon"/>
                <a:sym typeface="Coming Soon"/>
              </a:rPr>
              <a:t>Brumate in winter</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sz="15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ctr">
              <a:spcBef>
                <a:spcPts val="0"/>
              </a:spcBef>
              <a:spcAft>
                <a:spcPts val="0"/>
              </a:spcAft>
              <a:buNone/>
            </a:pPr>
            <a:r>
              <a:t/>
            </a:r>
            <a:endParaRPr b="1" sz="800">
              <a:latin typeface="Coming Soon"/>
              <a:ea typeface="Coming Soon"/>
              <a:cs typeface="Coming Soon"/>
              <a:sym typeface="Coming Soon"/>
            </a:endParaRPr>
          </a:p>
          <a:p>
            <a:pPr indent="0" lvl="0" marL="0" rtl="0" algn="ctr">
              <a:spcBef>
                <a:spcPts val="0"/>
              </a:spcBef>
              <a:spcAft>
                <a:spcPts val="0"/>
              </a:spcAft>
              <a:buNone/>
            </a:pPr>
            <a:r>
              <a:t/>
            </a:r>
            <a:endParaRPr b="1">
              <a:latin typeface="Coming Soon"/>
              <a:ea typeface="Coming Soon"/>
              <a:cs typeface="Coming Soon"/>
              <a:sym typeface="Coming Soon"/>
            </a:endParaRPr>
          </a:p>
          <a:p>
            <a:pPr indent="0" lvl="0" marL="0" rtl="0" algn="l">
              <a:spcBef>
                <a:spcPts val="0"/>
              </a:spcBef>
              <a:spcAft>
                <a:spcPts val="0"/>
              </a:spcAft>
              <a:buNone/>
            </a:pPr>
            <a:r>
              <a:t/>
            </a:r>
            <a:endParaRPr b="1" sz="800">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5"/>
          <p:cNvPicPr preferRelativeResize="0"/>
          <p:nvPr/>
        </p:nvPicPr>
        <p:blipFill rotWithShape="1">
          <a:blip r:embed="rId3">
            <a:alphaModFix/>
          </a:blip>
          <a:srcRect b="18321" l="5125" r="5890" t="16502"/>
          <a:stretch/>
        </p:blipFill>
        <p:spPr>
          <a:xfrm>
            <a:off x="5946950" y="2022050"/>
            <a:ext cx="3197050" cy="1560726"/>
          </a:xfrm>
          <a:prstGeom prst="rect">
            <a:avLst/>
          </a:prstGeom>
          <a:noFill/>
          <a:ln>
            <a:noFill/>
          </a:ln>
        </p:spPr>
      </p:pic>
      <p:sp>
        <p:nvSpPr>
          <p:cNvPr id="92" name="Google Shape;92;p15"/>
          <p:cNvSpPr txBox="1"/>
          <p:nvPr>
            <p:ph type="title"/>
          </p:nvPr>
        </p:nvSpPr>
        <p:spPr>
          <a:xfrm>
            <a:off x="303150" y="-65800"/>
            <a:ext cx="8537700" cy="65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rgbClr val="FFFFFF"/>
                </a:solidFill>
              </a:rPr>
              <a:t>Native Snakes of Rhode Island</a:t>
            </a:r>
            <a:endParaRPr sz="4500">
              <a:solidFill>
                <a:srgbClr val="FFFFFF"/>
              </a:solidFill>
            </a:endParaRPr>
          </a:p>
        </p:txBody>
      </p:sp>
      <p:pic>
        <p:nvPicPr>
          <p:cNvPr id="93" name="Google Shape;93;p15"/>
          <p:cNvPicPr preferRelativeResize="0"/>
          <p:nvPr/>
        </p:nvPicPr>
        <p:blipFill>
          <a:blip r:embed="rId4">
            <a:alphaModFix/>
          </a:blip>
          <a:stretch>
            <a:fillRect/>
          </a:stretch>
        </p:blipFill>
        <p:spPr>
          <a:xfrm>
            <a:off x="25325" y="670625"/>
            <a:ext cx="2187776" cy="1459214"/>
          </a:xfrm>
          <a:prstGeom prst="rect">
            <a:avLst/>
          </a:prstGeom>
          <a:noFill/>
          <a:ln>
            <a:noFill/>
          </a:ln>
        </p:spPr>
      </p:pic>
      <p:pic>
        <p:nvPicPr>
          <p:cNvPr id="94" name="Google Shape;94;p15"/>
          <p:cNvPicPr preferRelativeResize="0"/>
          <p:nvPr/>
        </p:nvPicPr>
        <p:blipFill rotWithShape="1">
          <a:blip r:embed="rId5">
            <a:alphaModFix/>
          </a:blip>
          <a:srcRect b="13606" l="0" r="22762" t="0"/>
          <a:stretch/>
        </p:blipFill>
        <p:spPr>
          <a:xfrm>
            <a:off x="4426138" y="2129850"/>
            <a:ext cx="2187799" cy="1452925"/>
          </a:xfrm>
          <a:prstGeom prst="rect">
            <a:avLst/>
          </a:prstGeom>
          <a:noFill/>
          <a:ln>
            <a:noFill/>
          </a:ln>
        </p:spPr>
      </p:pic>
      <p:pic>
        <p:nvPicPr>
          <p:cNvPr id="95" name="Google Shape;95;p15"/>
          <p:cNvPicPr preferRelativeResize="0"/>
          <p:nvPr/>
        </p:nvPicPr>
        <p:blipFill rotWithShape="1">
          <a:blip r:embed="rId6">
            <a:alphaModFix/>
          </a:blip>
          <a:srcRect b="0" l="0" r="0" t="11551"/>
          <a:stretch/>
        </p:blipFill>
        <p:spPr>
          <a:xfrm>
            <a:off x="2213100" y="666288"/>
            <a:ext cx="2245470" cy="1467900"/>
          </a:xfrm>
          <a:prstGeom prst="rect">
            <a:avLst/>
          </a:prstGeom>
          <a:noFill/>
          <a:ln>
            <a:noFill/>
          </a:ln>
        </p:spPr>
      </p:pic>
      <p:pic>
        <p:nvPicPr>
          <p:cNvPr id="96" name="Google Shape;96;p15"/>
          <p:cNvPicPr preferRelativeResize="0"/>
          <p:nvPr/>
        </p:nvPicPr>
        <p:blipFill rotWithShape="1">
          <a:blip r:embed="rId7">
            <a:alphaModFix/>
          </a:blip>
          <a:srcRect b="18995" l="0" r="0" t="0"/>
          <a:stretch/>
        </p:blipFill>
        <p:spPr>
          <a:xfrm>
            <a:off x="4312000" y="666286"/>
            <a:ext cx="2416086" cy="1467900"/>
          </a:xfrm>
          <a:prstGeom prst="rect">
            <a:avLst/>
          </a:prstGeom>
          <a:noFill/>
          <a:ln>
            <a:noFill/>
          </a:ln>
        </p:spPr>
      </p:pic>
      <p:pic>
        <p:nvPicPr>
          <p:cNvPr id="97" name="Google Shape;97;p15"/>
          <p:cNvPicPr preferRelativeResize="0"/>
          <p:nvPr/>
        </p:nvPicPr>
        <p:blipFill rotWithShape="1">
          <a:blip r:embed="rId8">
            <a:alphaModFix/>
          </a:blip>
          <a:srcRect b="10222" l="0" r="0" t="8772"/>
          <a:stretch/>
        </p:blipFill>
        <p:spPr>
          <a:xfrm>
            <a:off x="10" y="2126700"/>
            <a:ext cx="2565489" cy="1459225"/>
          </a:xfrm>
          <a:prstGeom prst="rect">
            <a:avLst/>
          </a:prstGeom>
          <a:noFill/>
          <a:ln>
            <a:noFill/>
          </a:ln>
        </p:spPr>
      </p:pic>
      <p:pic>
        <p:nvPicPr>
          <p:cNvPr id="98" name="Google Shape;98;p15"/>
          <p:cNvPicPr preferRelativeResize="0"/>
          <p:nvPr/>
        </p:nvPicPr>
        <p:blipFill rotWithShape="1">
          <a:blip r:embed="rId9">
            <a:alphaModFix/>
          </a:blip>
          <a:srcRect b="0" l="23954" r="0" t="14792"/>
          <a:stretch/>
        </p:blipFill>
        <p:spPr>
          <a:xfrm>
            <a:off x="2565491" y="2122363"/>
            <a:ext cx="1962558" cy="1467901"/>
          </a:xfrm>
          <a:prstGeom prst="rect">
            <a:avLst/>
          </a:prstGeom>
          <a:noFill/>
          <a:ln>
            <a:noFill/>
          </a:ln>
        </p:spPr>
      </p:pic>
      <p:pic>
        <p:nvPicPr>
          <p:cNvPr id="99" name="Google Shape;99;p15"/>
          <p:cNvPicPr preferRelativeResize="0"/>
          <p:nvPr/>
        </p:nvPicPr>
        <p:blipFill rotWithShape="1">
          <a:blip r:embed="rId10">
            <a:alphaModFix/>
          </a:blip>
          <a:srcRect b="5273" l="12274" r="15135" t="9256"/>
          <a:stretch/>
        </p:blipFill>
        <p:spPr>
          <a:xfrm>
            <a:off x="0" y="3582775"/>
            <a:ext cx="2010760" cy="1560725"/>
          </a:xfrm>
          <a:prstGeom prst="rect">
            <a:avLst/>
          </a:prstGeom>
          <a:noFill/>
          <a:ln>
            <a:noFill/>
          </a:ln>
        </p:spPr>
      </p:pic>
      <p:pic>
        <p:nvPicPr>
          <p:cNvPr id="100" name="Google Shape;100;p15"/>
          <p:cNvPicPr preferRelativeResize="0"/>
          <p:nvPr/>
        </p:nvPicPr>
        <p:blipFill rotWithShape="1">
          <a:blip r:embed="rId11">
            <a:alphaModFix/>
          </a:blip>
          <a:srcRect b="8614" l="15516" r="3838" t="13358"/>
          <a:stretch/>
        </p:blipFill>
        <p:spPr>
          <a:xfrm>
            <a:off x="2010750" y="3582775"/>
            <a:ext cx="2650175" cy="1560725"/>
          </a:xfrm>
          <a:prstGeom prst="rect">
            <a:avLst/>
          </a:prstGeom>
          <a:noFill/>
          <a:ln>
            <a:noFill/>
          </a:ln>
        </p:spPr>
      </p:pic>
      <p:pic>
        <p:nvPicPr>
          <p:cNvPr id="101" name="Google Shape;101;p15"/>
          <p:cNvPicPr preferRelativeResize="0"/>
          <p:nvPr/>
        </p:nvPicPr>
        <p:blipFill rotWithShape="1">
          <a:blip r:embed="rId12">
            <a:alphaModFix/>
          </a:blip>
          <a:srcRect b="5182" l="0" r="0" t="12823"/>
          <a:stretch/>
        </p:blipFill>
        <p:spPr>
          <a:xfrm>
            <a:off x="6602475" y="666275"/>
            <a:ext cx="2541525" cy="1467900"/>
          </a:xfrm>
          <a:prstGeom prst="rect">
            <a:avLst/>
          </a:prstGeom>
          <a:noFill/>
          <a:ln>
            <a:noFill/>
          </a:ln>
        </p:spPr>
      </p:pic>
      <p:pic>
        <p:nvPicPr>
          <p:cNvPr id="102" name="Google Shape;102;p15"/>
          <p:cNvPicPr preferRelativeResize="0"/>
          <p:nvPr/>
        </p:nvPicPr>
        <p:blipFill rotWithShape="1">
          <a:blip r:embed="rId13">
            <a:alphaModFix/>
          </a:blip>
          <a:srcRect b="0" l="11515" r="22833" t="0"/>
          <a:stretch/>
        </p:blipFill>
        <p:spPr>
          <a:xfrm>
            <a:off x="4269025" y="3582775"/>
            <a:ext cx="2886748" cy="1560725"/>
          </a:xfrm>
          <a:prstGeom prst="rect">
            <a:avLst/>
          </a:prstGeom>
          <a:noFill/>
          <a:ln>
            <a:noFill/>
          </a:ln>
        </p:spPr>
      </p:pic>
      <p:pic>
        <p:nvPicPr>
          <p:cNvPr id="103" name="Google Shape;103;p15"/>
          <p:cNvPicPr preferRelativeResize="0"/>
          <p:nvPr/>
        </p:nvPicPr>
        <p:blipFill>
          <a:blip r:embed="rId14">
            <a:alphaModFix/>
          </a:blip>
          <a:stretch>
            <a:fillRect/>
          </a:stretch>
        </p:blipFill>
        <p:spPr>
          <a:xfrm>
            <a:off x="7044356" y="3582775"/>
            <a:ext cx="2099643" cy="1560726"/>
          </a:xfrm>
          <a:prstGeom prst="rect">
            <a:avLst/>
          </a:prstGeom>
          <a:noFill/>
          <a:ln>
            <a:noFill/>
          </a:ln>
        </p:spPr>
      </p:pic>
      <p:sp>
        <p:nvSpPr>
          <p:cNvPr id="104" name="Google Shape;104;p15"/>
          <p:cNvSpPr txBox="1"/>
          <p:nvPr/>
        </p:nvSpPr>
        <p:spPr>
          <a:xfrm>
            <a:off x="807300" y="1635675"/>
            <a:ext cx="14058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Ratsnake</a:t>
            </a:r>
            <a:endParaRPr b="1">
              <a:solidFill>
                <a:srgbClr val="FFFFFF"/>
              </a:solidFill>
              <a:latin typeface="Coming Soon"/>
              <a:ea typeface="Coming Soon"/>
              <a:cs typeface="Coming Soon"/>
              <a:sym typeface="Coming Soon"/>
            </a:endParaRPr>
          </a:p>
        </p:txBody>
      </p:sp>
      <p:sp>
        <p:nvSpPr>
          <p:cNvPr id="105" name="Google Shape;105;p15"/>
          <p:cNvSpPr txBox="1"/>
          <p:nvPr/>
        </p:nvSpPr>
        <p:spPr>
          <a:xfrm>
            <a:off x="3020350" y="138427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Hognose Snake</a:t>
            </a:r>
            <a:endParaRPr b="1">
              <a:solidFill>
                <a:srgbClr val="FFFFFF"/>
              </a:solidFill>
              <a:latin typeface="Coming Soon"/>
              <a:ea typeface="Coming Soon"/>
              <a:cs typeface="Coming Soon"/>
              <a:sym typeface="Coming Soon"/>
            </a:endParaRPr>
          </a:p>
        </p:txBody>
      </p:sp>
      <p:sp>
        <p:nvSpPr>
          <p:cNvPr id="106" name="Google Shape;106;p15"/>
          <p:cNvSpPr txBox="1"/>
          <p:nvPr/>
        </p:nvSpPr>
        <p:spPr>
          <a:xfrm>
            <a:off x="4954925" y="1483275"/>
            <a:ext cx="16590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Northern Watersnake</a:t>
            </a:r>
            <a:endParaRPr b="1">
              <a:solidFill>
                <a:srgbClr val="FFFFFF"/>
              </a:solidFill>
              <a:latin typeface="Coming Soon"/>
              <a:ea typeface="Coming Soon"/>
              <a:cs typeface="Coming Soon"/>
              <a:sym typeface="Coming Soon"/>
            </a:endParaRPr>
          </a:p>
        </p:txBody>
      </p:sp>
      <p:sp>
        <p:nvSpPr>
          <p:cNvPr id="107" name="Google Shape;107;p15"/>
          <p:cNvSpPr txBox="1"/>
          <p:nvPr/>
        </p:nvSpPr>
        <p:spPr>
          <a:xfrm>
            <a:off x="7738200" y="138427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Ribbon Snake</a:t>
            </a:r>
            <a:endParaRPr b="1">
              <a:solidFill>
                <a:srgbClr val="FFFFFF"/>
              </a:solidFill>
              <a:latin typeface="Coming Soon"/>
              <a:ea typeface="Coming Soon"/>
              <a:cs typeface="Coming Soon"/>
              <a:sym typeface="Coming Soon"/>
            </a:endParaRPr>
          </a:p>
        </p:txBody>
      </p:sp>
      <p:sp>
        <p:nvSpPr>
          <p:cNvPr id="108" name="Google Shape;108;p15"/>
          <p:cNvSpPr txBox="1"/>
          <p:nvPr/>
        </p:nvSpPr>
        <p:spPr>
          <a:xfrm>
            <a:off x="1159700" y="280362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Northern Ringneck Snake</a:t>
            </a:r>
            <a:endParaRPr b="1">
              <a:solidFill>
                <a:srgbClr val="FFFFFF"/>
              </a:solidFill>
              <a:latin typeface="Coming Soon"/>
              <a:ea typeface="Coming Soon"/>
              <a:cs typeface="Coming Soon"/>
              <a:sym typeface="Coming Soon"/>
            </a:endParaRPr>
          </a:p>
        </p:txBody>
      </p:sp>
      <p:sp>
        <p:nvSpPr>
          <p:cNvPr id="109" name="Google Shape;109;p15"/>
          <p:cNvSpPr txBox="1"/>
          <p:nvPr/>
        </p:nvSpPr>
        <p:spPr>
          <a:xfrm>
            <a:off x="3020350" y="2992375"/>
            <a:ext cx="15516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Smooth Greensnake</a:t>
            </a:r>
            <a:endParaRPr b="1">
              <a:solidFill>
                <a:srgbClr val="FFFFFF"/>
              </a:solidFill>
              <a:latin typeface="Coming Soon"/>
              <a:ea typeface="Coming Soon"/>
              <a:cs typeface="Coming Soon"/>
              <a:sym typeface="Coming Soon"/>
            </a:endParaRPr>
          </a:p>
        </p:txBody>
      </p:sp>
      <p:sp>
        <p:nvSpPr>
          <p:cNvPr id="110" name="Google Shape;110;p15"/>
          <p:cNvSpPr txBox="1"/>
          <p:nvPr/>
        </p:nvSpPr>
        <p:spPr>
          <a:xfrm>
            <a:off x="4925675" y="2944975"/>
            <a:ext cx="1717500" cy="409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Northern Black Racer</a:t>
            </a:r>
            <a:endParaRPr b="1">
              <a:solidFill>
                <a:srgbClr val="FFFFFF"/>
              </a:solidFill>
              <a:latin typeface="Coming Soon"/>
              <a:ea typeface="Coming Soon"/>
              <a:cs typeface="Coming Soon"/>
              <a:sym typeface="Coming Soon"/>
            </a:endParaRPr>
          </a:p>
        </p:txBody>
      </p:sp>
      <p:sp>
        <p:nvSpPr>
          <p:cNvPr id="111" name="Google Shape;111;p15"/>
          <p:cNvSpPr txBox="1"/>
          <p:nvPr/>
        </p:nvSpPr>
        <p:spPr>
          <a:xfrm>
            <a:off x="7485000" y="2944975"/>
            <a:ext cx="1659000" cy="409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Dekay’s Brownsnake</a:t>
            </a:r>
            <a:endParaRPr b="1">
              <a:solidFill>
                <a:srgbClr val="FFFFFF"/>
              </a:solidFill>
              <a:latin typeface="Coming Soon"/>
              <a:ea typeface="Coming Soon"/>
              <a:cs typeface="Coming Soon"/>
              <a:sym typeface="Coming Soon"/>
            </a:endParaRPr>
          </a:p>
        </p:txBody>
      </p:sp>
      <p:sp>
        <p:nvSpPr>
          <p:cNvPr id="112" name="Google Shape;112;p15"/>
          <p:cNvSpPr txBox="1"/>
          <p:nvPr/>
        </p:nvSpPr>
        <p:spPr>
          <a:xfrm>
            <a:off x="351750" y="4553100"/>
            <a:ext cx="16590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Wormsnake</a:t>
            </a:r>
            <a:endParaRPr b="1">
              <a:solidFill>
                <a:srgbClr val="FFFFFF"/>
              </a:solidFill>
              <a:latin typeface="Coming Soon"/>
              <a:ea typeface="Coming Soon"/>
              <a:cs typeface="Coming Soon"/>
              <a:sym typeface="Coming Soon"/>
            </a:endParaRPr>
          </a:p>
        </p:txBody>
      </p:sp>
      <p:sp>
        <p:nvSpPr>
          <p:cNvPr id="113" name="Google Shape;113;p15"/>
          <p:cNvSpPr txBox="1"/>
          <p:nvPr/>
        </p:nvSpPr>
        <p:spPr>
          <a:xfrm>
            <a:off x="2843875" y="439947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Northern Red-bellied snake</a:t>
            </a:r>
            <a:endParaRPr b="1">
              <a:solidFill>
                <a:srgbClr val="FFFFFF"/>
              </a:solidFill>
              <a:latin typeface="Coming Soon"/>
              <a:ea typeface="Coming Soon"/>
              <a:cs typeface="Coming Soon"/>
              <a:sym typeface="Coming Soon"/>
            </a:endParaRPr>
          </a:p>
        </p:txBody>
      </p:sp>
      <p:sp>
        <p:nvSpPr>
          <p:cNvPr id="114" name="Google Shape;114;p15"/>
          <p:cNvSpPr txBox="1"/>
          <p:nvPr/>
        </p:nvSpPr>
        <p:spPr>
          <a:xfrm>
            <a:off x="5638550" y="4399475"/>
            <a:ext cx="1405800" cy="460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Gartersnake</a:t>
            </a:r>
            <a:endParaRPr b="1">
              <a:solidFill>
                <a:srgbClr val="FFFFFF"/>
              </a:solidFill>
              <a:latin typeface="Coming Soon"/>
              <a:ea typeface="Coming Soon"/>
              <a:cs typeface="Coming Soon"/>
              <a:sym typeface="Coming Soon"/>
            </a:endParaRPr>
          </a:p>
        </p:txBody>
      </p:sp>
      <p:sp>
        <p:nvSpPr>
          <p:cNvPr id="115" name="Google Shape;115;p15"/>
          <p:cNvSpPr txBox="1"/>
          <p:nvPr/>
        </p:nvSpPr>
        <p:spPr>
          <a:xfrm>
            <a:off x="7592400" y="4498475"/>
            <a:ext cx="1551600" cy="361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Coming Soon"/>
                <a:ea typeface="Coming Soon"/>
                <a:cs typeface="Coming Soon"/>
                <a:sym typeface="Coming Soon"/>
              </a:rPr>
              <a:t>Eastern Milksnake</a:t>
            </a:r>
            <a:endParaRPr b="1">
              <a:solidFill>
                <a:srgbClr val="FFFFFF"/>
              </a:solidFill>
              <a:latin typeface="Coming Soon"/>
              <a:ea typeface="Coming Soon"/>
              <a:cs typeface="Coming Soon"/>
              <a:sym typeface="Coming Soo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600">
                <a:solidFill>
                  <a:schemeClr val="lt1"/>
                </a:solidFill>
              </a:rPr>
              <a:t>Native Turtles of Rhode Island</a:t>
            </a:r>
            <a:endParaRPr sz="4600">
              <a:solidFill>
                <a:schemeClr val="lt1"/>
              </a:solidFill>
            </a:endParaRPr>
          </a:p>
        </p:txBody>
      </p:sp>
      <p:pic>
        <p:nvPicPr>
          <p:cNvPr id="121" name="Google Shape;121;p16"/>
          <p:cNvPicPr preferRelativeResize="0"/>
          <p:nvPr/>
        </p:nvPicPr>
        <p:blipFill rotWithShape="1">
          <a:blip r:embed="rId3">
            <a:alphaModFix/>
          </a:blip>
          <a:srcRect b="0" l="19113" r="0" t="2171"/>
          <a:stretch/>
        </p:blipFill>
        <p:spPr>
          <a:xfrm>
            <a:off x="2529775" y="1042175"/>
            <a:ext cx="2153175" cy="1736891"/>
          </a:xfrm>
          <a:prstGeom prst="rect">
            <a:avLst/>
          </a:prstGeom>
          <a:noFill/>
          <a:ln>
            <a:noFill/>
          </a:ln>
        </p:spPr>
      </p:pic>
      <p:pic>
        <p:nvPicPr>
          <p:cNvPr id="122" name="Google Shape;122;p16"/>
          <p:cNvPicPr preferRelativeResize="0"/>
          <p:nvPr/>
        </p:nvPicPr>
        <p:blipFill rotWithShape="1">
          <a:blip r:embed="rId4">
            <a:alphaModFix/>
          </a:blip>
          <a:srcRect b="0" l="0" r="0" t="2171"/>
          <a:stretch/>
        </p:blipFill>
        <p:spPr>
          <a:xfrm>
            <a:off x="0" y="1042175"/>
            <a:ext cx="2486265" cy="1736900"/>
          </a:xfrm>
          <a:prstGeom prst="rect">
            <a:avLst/>
          </a:prstGeom>
          <a:noFill/>
          <a:ln>
            <a:noFill/>
          </a:ln>
        </p:spPr>
      </p:pic>
      <p:pic>
        <p:nvPicPr>
          <p:cNvPr id="123" name="Google Shape;123;p16"/>
          <p:cNvPicPr preferRelativeResize="0"/>
          <p:nvPr/>
        </p:nvPicPr>
        <p:blipFill rotWithShape="1">
          <a:blip r:embed="rId5">
            <a:alphaModFix/>
          </a:blip>
          <a:srcRect b="0" l="18804" r="0" t="0"/>
          <a:stretch/>
        </p:blipFill>
        <p:spPr>
          <a:xfrm>
            <a:off x="132800" y="3057950"/>
            <a:ext cx="3135601" cy="2085550"/>
          </a:xfrm>
          <a:prstGeom prst="rect">
            <a:avLst/>
          </a:prstGeom>
          <a:noFill/>
          <a:ln>
            <a:noFill/>
          </a:ln>
        </p:spPr>
      </p:pic>
      <p:pic>
        <p:nvPicPr>
          <p:cNvPr id="124" name="Google Shape;124;p16"/>
          <p:cNvPicPr preferRelativeResize="0"/>
          <p:nvPr/>
        </p:nvPicPr>
        <p:blipFill rotWithShape="1">
          <a:blip r:embed="rId6">
            <a:alphaModFix/>
          </a:blip>
          <a:srcRect b="0" l="0" r="2827" t="0"/>
          <a:stretch/>
        </p:blipFill>
        <p:spPr>
          <a:xfrm>
            <a:off x="6099275" y="3022950"/>
            <a:ext cx="2968500" cy="2123117"/>
          </a:xfrm>
          <a:prstGeom prst="rect">
            <a:avLst/>
          </a:prstGeom>
          <a:noFill/>
          <a:ln>
            <a:noFill/>
          </a:ln>
        </p:spPr>
      </p:pic>
      <p:pic>
        <p:nvPicPr>
          <p:cNvPr id="125" name="Google Shape;125;p16"/>
          <p:cNvPicPr preferRelativeResize="0"/>
          <p:nvPr/>
        </p:nvPicPr>
        <p:blipFill>
          <a:blip r:embed="rId7">
            <a:alphaModFix/>
          </a:blip>
          <a:stretch>
            <a:fillRect/>
          </a:stretch>
        </p:blipFill>
        <p:spPr>
          <a:xfrm>
            <a:off x="3268399" y="3039150"/>
            <a:ext cx="2830868" cy="2123151"/>
          </a:xfrm>
          <a:prstGeom prst="rect">
            <a:avLst/>
          </a:prstGeom>
          <a:noFill/>
          <a:ln>
            <a:noFill/>
          </a:ln>
        </p:spPr>
      </p:pic>
      <p:pic>
        <p:nvPicPr>
          <p:cNvPr id="126" name="Google Shape;126;p16"/>
          <p:cNvPicPr preferRelativeResize="0"/>
          <p:nvPr/>
        </p:nvPicPr>
        <p:blipFill rotWithShape="1">
          <a:blip r:embed="rId8">
            <a:alphaModFix/>
          </a:blip>
          <a:srcRect b="0" l="19113" r="0" t="0"/>
          <a:stretch/>
        </p:blipFill>
        <p:spPr>
          <a:xfrm>
            <a:off x="4750536" y="1042175"/>
            <a:ext cx="2071140" cy="1736901"/>
          </a:xfrm>
          <a:prstGeom prst="rect">
            <a:avLst/>
          </a:prstGeom>
          <a:noFill/>
          <a:ln>
            <a:noFill/>
          </a:ln>
        </p:spPr>
      </p:pic>
      <p:sp>
        <p:nvSpPr>
          <p:cNvPr id="127" name="Google Shape;127;p16"/>
          <p:cNvSpPr txBox="1"/>
          <p:nvPr/>
        </p:nvSpPr>
        <p:spPr>
          <a:xfrm>
            <a:off x="304800" y="2093725"/>
            <a:ext cx="1639200" cy="619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Eastern Painted Turtle</a:t>
            </a:r>
            <a:endParaRPr b="1" sz="1800">
              <a:solidFill>
                <a:srgbClr val="FFFFFF"/>
              </a:solidFill>
              <a:latin typeface="Coming Soon"/>
              <a:ea typeface="Coming Soon"/>
              <a:cs typeface="Coming Soon"/>
              <a:sym typeface="Coming Soon"/>
            </a:endParaRPr>
          </a:p>
        </p:txBody>
      </p:sp>
      <p:sp>
        <p:nvSpPr>
          <p:cNvPr id="128" name="Google Shape;128;p16"/>
          <p:cNvSpPr txBox="1"/>
          <p:nvPr/>
        </p:nvSpPr>
        <p:spPr>
          <a:xfrm>
            <a:off x="2529786" y="2262325"/>
            <a:ext cx="22344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Eastern Box Turtle</a:t>
            </a:r>
            <a:endParaRPr b="1" sz="1800">
              <a:solidFill>
                <a:srgbClr val="FFFFFF"/>
              </a:solidFill>
              <a:latin typeface="Coming Soon"/>
              <a:ea typeface="Coming Soon"/>
              <a:cs typeface="Coming Soon"/>
              <a:sym typeface="Coming Soon"/>
            </a:endParaRPr>
          </a:p>
        </p:txBody>
      </p:sp>
      <p:sp>
        <p:nvSpPr>
          <p:cNvPr id="129" name="Google Shape;129;p16"/>
          <p:cNvSpPr txBox="1"/>
          <p:nvPr/>
        </p:nvSpPr>
        <p:spPr>
          <a:xfrm>
            <a:off x="6175500" y="4692300"/>
            <a:ext cx="29685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Common Snapping Turtle</a:t>
            </a:r>
            <a:endParaRPr b="1" sz="1800">
              <a:solidFill>
                <a:srgbClr val="FFFFFF"/>
              </a:solidFill>
              <a:latin typeface="Coming Soon"/>
              <a:ea typeface="Coming Soon"/>
              <a:cs typeface="Coming Soon"/>
              <a:sym typeface="Coming Soon"/>
            </a:endParaRPr>
          </a:p>
        </p:txBody>
      </p:sp>
      <p:sp>
        <p:nvSpPr>
          <p:cNvPr id="130" name="Google Shape;130;p16"/>
          <p:cNvSpPr txBox="1"/>
          <p:nvPr/>
        </p:nvSpPr>
        <p:spPr>
          <a:xfrm>
            <a:off x="1524500" y="4692300"/>
            <a:ext cx="17439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Spotted Turtle</a:t>
            </a:r>
            <a:endParaRPr b="1" sz="1800">
              <a:solidFill>
                <a:srgbClr val="FFFFFF"/>
              </a:solidFill>
              <a:latin typeface="Coming Soon"/>
              <a:ea typeface="Coming Soon"/>
              <a:cs typeface="Coming Soon"/>
              <a:sym typeface="Coming Soon"/>
            </a:endParaRPr>
          </a:p>
        </p:txBody>
      </p:sp>
      <p:sp>
        <p:nvSpPr>
          <p:cNvPr id="131" name="Google Shape;131;p16"/>
          <p:cNvSpPr txBox="1"/>
          <p:nvPr/>
        </p:nvSpPr>
        <p:spPr>
          <a:xfrm>
            <a:off x="3722400" y="4692300"/>
            <a:ext cx="24357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Eastern Musk Turtle</a:t>
            </a:r>
            <a:endParaRPr b="1" sz="1800">
              <a:solidFill>
                <a:srgbClr val="FFFFFF"/>
              </a:solidFill>
              <a:latin typeface="Coming Soon"/>
              <a:ea typeface="Coming Soon"/>
              <a:cs typeface="Coming Soon"/>
              <a:sym typeface="Coming Soon"/>
            </a:endParaRPr>
          </a:p>
        </p:txBody>
      </p:sp>
      <p:sp>
        <p:nvSpPr>
          <p:cNvPr id="132" name="Google Shape;132;p16"/>
          <p:cNvSpPr txBox="1"/>
          <p:nvPr/>
        </p:nvSpPr>
        <p:spPr>
          <a:xfrm>
            <a:off x="5092975" y="2262325"/>
            <a:ext cx="1606800" cy="45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Coming Soon"/>
                <a:ea typeface="Coming Soon"/>
                <a:cs typeface="Coming Soon"/>
                <a:sym typeface="Coming Soon"/>
              </a:rPr>
              <a:t>Wood Turtle</a:t>
            </a:r>
            <a:endParaRPr b="1" sz="1800">
              <a:solidFill>
                <a:srgbClr val="FFFFFF"/>
              </a:solidFill>
              <a:latin typeface="Coming Soon"/>
              <a:ea typeface="Coming Soon"/>
              <a:cs typeface="Coming Soon"/>
              <a:sym typeface="Coming Soon"/>
            </a:endParaRPr>
          </a:p>
        </p:txBody>
      </p:sp>
      <p:pic>
        <p:nvPicPr>
          <p:cNvPr id="133" name="Google Shape;133;p16"/>
          <p:cNvPicPr preferRelativeResize="0"/>
          <p:nvPr/>
        </p:nvPicPr>
        <p:blipFill rotWithShape="1">
          <a:blip r:embed="rId9">
            <a:alphaModFix/>
          </a:blip>
          <a:srcRect b="0" l="7452" r="22110" t="25567"/>
          <a:stretch/>
        </p:blipFill>
        <p:spPr>
          <a:xfrm>
            <a:off x="6884718" y="1042175"/>
            <a:ext cx="2191507" cy="1736899"/>
          </a:xfrm>
          <a:prstGeom prst="rect">
            <a:avLst/>
          </a:prstGeom>
          <a:noFill/>
          <a:ln>
            <a:noFill/>
          </a:ln>
        </p:spPr>
      </p:pic>
      <p:sp>
        <p:nvSpPr>
          <p:cNvPr id="134" name="Google Shape;134;p16"/>
          <p:cNvSpPr txBox="1"/>
          <p:nvPr/>
        </p:nvSpPr>
        <p:spPr>
          <a:xfrm>
            <a:off x="6886200" y="2093725"/>
            <a:ext cx="2321400" cy="619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Coming Soon"/>
                <a:ea typeface="Coming Soon"/>
                <a:cs typeface="Coming Soon"/>
                <a:sym typeface="Coming Soon"/>
              </a:rPr>
              <a:t>Northern Diamondback Terrapin</a:t>
            </a:r>
            <a:endParaRPr b="1" sz="1600">
              <a:solidFill>
                <a:srgbClr val="FFFFFF"/>
              </a:solidFill>
              <a:latin typeface="Coming Soon"/>
              <a:ea typeface="Coming Soon"/>
              <a:cs typeface="Coming Soon"/>
              <a:sym typeface="Coming Soo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7"/>
          <p:cNvPicPr preferRelativeResize="0"/>
          <p:nvPr/>
        </p:nvPicPr>
        <p:blipFill rotWithShape="1">
          <a:blip r:embed="rId3">
            <a:alphaModFix/>
          </a:blip>
          <a:srcRect b="0" l="0" r="0" t="24998"/>
          <a:stretch/>
        </p:blipFill>
        <p:spPr>
          <a:xfrm>
            <a:off x="0" y="150"/>
            <a:ext cx="9144000" cy="5143500"/>
          </a:xfrm>
          <a:prstGeom prst="rect">
            <a:avLst/>
          </a:prstGeom>
          <a:noFill/>
          <a:ln>
            <a:noFill/>
          </a:ln>
        </p:spPr>
      </p:pic>
      <p:sp>
        <p:nvSpPr>
          <p:cNvPr id="140" name="Google Shape;140;p17"/>
          <p:cNvSpPr/>
          <p:nvPr/>
        </p:nvSpPr>
        <p:spPr>
          <a:xfrm>
            <a:off x="846750" y="592575"/>
            <a:ext cx="4694100" cy="4477200"/>
          </a:xfrm>
          <a:prstGeom prst="ellipse">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p:nvPr/>
        </p:nvSpPr>
        <p:spPr>
          <a:xfrm>
            <a:off x="3676200" y="579375"/>
            <a:ext cx="4783800" cy="4503600"/>
          </a:xfrm>
          <a:prstGeom prst="ellipse">
            <a:avLst/>
          </a:prstGeom>
          <a:noFill/>
          <a:ln cap="flat" cmpd="sng" w="38100">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txBox="1"/>
          <p:nvPr/>
        </p:nvSpPr>
        <p:spPr>
          <a:xfrm>
            <a:off x="2436250" y="813875"/>
            <a:ext cx="11388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6AA84F"/>
                </a:solidFill>
                <a:latin typeface="Shadows Into Light"/>
                <a:ea typeface="Shadows Into Light"/>
                <a:cs typeface="Shadows Into Light"/>
                <a:sym typeface="Shadows Into Light"/>
              </a:rPr>
              <a:t>SNAKES</a:t>
            </a:r>
            <a:endParaRPr b="1" sz="2300">
              <a:solidFill>
                <a:srgbClr val="6AA84F"/>
              </a:solidFill>
              <a:latin typeface="Shadows Into Light"/>
              <a:ea typeface="Shadows Into Light"/>
              <a:cs typeface="Shadows Into Light"/>
              <a:sym typeface="Shadows Into Light"/>
            </a:endParaRPr>
          </a:p>
        </p:txBody>
      </p:sp>
      <p:sp>
        <p:nvSpPr>
          <p:cNvPr id="143" name="Google Shape;143;p17"/>
          <p:cNvSpPr txBox="1"/>
          <p:nvPr/>
        </p:nvSpPr>
        <p:spPr>
          <a:xfrm>
            <a:off x="5500050" y="813875"/>
            <a:ext cx="13500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674EA7"/>
                </a:solidFill>
                <a:latin typeface="Shadows Into Light"/>
                <a:ea typeface="Shadows Into Light"/>
                <a:cs typeface="Shadows Into Light"/>
                <a:sym typeface="Shadows Into Light"/>
              </a:rPr>
              <a:t>TURTLES</a:t>
            </a:r>
            <a:endParaRPr>
              <a:solidFill>
                <a:srgbClr val="674EA7"/>
              </a:solidFill>
            </a:endParaRPr>
          </a:p>
        </p:txBody>
      </p:sp>
      <p:sp>
        <p:nvSpPr>
          <p:cNvPr id="144" name="Google Shape;144;p17"/>
          <p:cNvSpPr txBox="1"/>
          <p:nvPr/>
        </p:nvSpPr>
        <p:spPr>
          <a:xfrm>
            <a:off x="3981138" y="323425"/>
            <a:ext cx="13779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3D85C6"/>
                </a:solidFill>
                <a:latin typeface="Shadows Into Light"/>
                <a:ea typeface="Shadows Into Light"/>
                <a:cs typeface="Shadows Into Light"/>
                <a:sym typeface="Shadows Into Light"/>
              </a:rPr>
              <a:t>REPTILES</a:t>
            </a:r>
            <a:endParaRPr b="1" sz="2300">
              <a:solidFill>
                <a:srgbClr val="3D85C6"/>
              </a:solidFill>
              <a:latin typeface="Shadows Into Light"/>
              <a:ea typeface="Shadows Into Light"/>
              <a:cs typeface="Shadows Into Light"/>
              <a:sym typeface="Shadows Into Light"/>
            </a:endParaRPr>
          </a:p>
        </p:txBody>
      </p:sp>
      <p:sp>
        <p:nvSpPr>
          <p:cNvPr id="145" name="Google Shape;145;p17"/>
          <p:cNvSpPr txBox="1"/>
          <p:nvPr/>
        </p:nvSpPr>
        <p:spPr>
          <a:xfrm>
            <a:off x="1462275" y="1747500"/>
            <a:ext cx="2775600" cy="29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6AA84F"/>
                </a:solidFill>
                <a:latin typeface="Coming Soon"/>
                <a:ea typeface="Coming Soon"/>
                <a:cs typeface="Coming Soon"/>
                <a:sym typeface="Coming Soon"/>
              </a:rPr>
              <a:t>In the order Squamata</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rPr b="1" lang="en" sz="1700">
                <a:solidFill>
                  <a:srgbClr val="6AA84F"/>
                </a:solidFill>
                <a:latin typeface="Coming Soon"/>
                <a:ea typeface="Coming Soon"/>
                <a:cs typeface="Coming Soon"/>
                <a:sym typeface="Coming Soon"/>
              </a:rPr>
              <a:t>No limbs</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rPr b="1" lang="en" sz="1700">
                <a:solidFill>
                  <a:srgbClr val="6AA84F"/>
                </a:solidFill>
                <a:latin typeface="Coming Soon"/>
                <a:ea typeface="Coming Soon"/>
                <a:cs typeface="Coming Soon"/>
                <a:sym typeface="Coming Soon"/>
              </a:rPr>
              <a:t>Lay eggs/Live birth</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rPr b="1" lang="en" sz="1700">
                <a:solidFill>
                  <a:srgbClr val="6AA84F"/>
                </a:solidFill>
                <a:latin typeface="Coming Soon"/>
                <a:ea typeface="Coming Soon"/>
                <a:cs typeface="Coming Soon"/>
                <a:sym typeface="Coming Soon"/>
              </a:rPr>
              <a:t>Sleek, muscular body</a:t>
            </a:r>
            <a:endParaRPr b="1" sz="1700">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a:solidFill>
                <a:srgbClr val="6AA84F"/>
              </a:solidFill>
              <a:latin typeface="Coming Soon"/>
              <a:ea typeface="Coming Soon"/>
              <a:cs typeface="Coming Soon"/>
              <a:sym typeface="Coming Soon"/>
            </a:endParaRPr>
          </a:p>
          <a:p>
            <a:pPr indent="0" lvl="0" marL="0" rtl="0" algn="l">
              <a:spcBef>
                <a:spcPts val="0"/>
              </a:spcBef>
              <a:spcAft>
                <a:spcPts val="0"/>
              </a:spcAft>
              <a:buNone/>
            </a:pPr>
            <a:r>
              <a:t/>
            </a:r>
            <a:endParaRPr b="1">
              <a:solidFill>
                <a:srgbClr val="6AA84F"/>
              </a:solidFill>
              <a:latin typeface="Coming Soon"/>
              <a:ea typeface="Coming Soon"/>
              <a:cs typeface="Coming Soon"/>
              <a:sym typeface="Coming Soon"/>
            </a:endParaRPr>
          </a:p>
        </p:txBody>
      </p:sp>
      <p:sp>
        <p:nvSpPr>
          <p:cNvPr id="146" name="Google Shape;146;p17"/>
          <p:cNvSpPr txBox="1"/>
          <p:nvPr/>
        </p:nvSpPr>
        <p:spPr>
          <a:xfrm>
            <a:off x="3792150" y="1464925"/>
            <a:ext cx="1652700" cy="29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Vertebrates</a:t>
            </a:r>
            <a:endParaRPr b="1" sz="13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In the class Reptilia</a:t>
            </a:r>
            <a:endParaRPr b="1" sz="9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Scales made of keratin</a:t>
            </a:r>
            <a:endParaRPr b="1" sz="13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Shed scales as they grow</a:t>
            </a:r>
            <a:endParaRPr b="1" sz="1300">
              <a:solidFill>
                <a:srgbClr val="3D85C6"/>
              </a:solidFill>
              <a:latin typeface="Coming Soon"/>
              <a:ea typeface="Coming Soon"/>
              <a:cs typeface="Coming Soon"/>
              <a:sym typeface="Coming Soon"/>
            </a:endParaRPr>
          </a:p>
          <a:p>
            <a:pPr indent="0" lvl="0" marL="0" rtl="0" algn="l">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Brumate in winter</a:t>
            </a:r>
            <a:endParaRPr b="1" sz="13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700">
              <a:solidFill>
                <a:srgbClr val="3D85C6"/>
              </a:solidFill>
              <a:latin typeface="Coming Soon"/>
              <a:ea typeface="Coming Soon"/>
              <a:cs typeface="Coming Soon"/>
              <a:sym typeface="Coming Soon"/>
            </a:endParaRPr>
          </a:p>
          <a:p>
            <a:pPr indent="0" lvl="0" marL="0" rtl="0" algn="ctr">
              <a:spcBef>
                <a:spcPts val="0"/>
              </a:spcBef>
              <a:spcAft>
                <a:spcPts val="0"/>
              </a:spcAft>
              <a:buNone/>
            </a:pPr>
            <a:r>
              <a:rPr b="1" lang="en" sz="1300">
                <a:solidFill>
                  <a:srgbClr val="3D85C6"/>
                </a:solidFill>
                <a:latin typeface="Coming Soon"/>
                <a:ea typeface="Coming Soon"/>
                <a:cs typeface="Coming Soon"/>
                <a:sym typeface="Coming Soon"/>
              </a:rPr>
              <a:t>Ectothermic</a:t>
            </a:r>
            <a:endParaRPr b="1" sz="1300">
              <a:solidFill>
                <a:srgbClr val="3D85C6"/>
              </a:solidFill>
              <a:latin typeface="Coming Soon"/>
              <a:ea typeface="Coming Soon"/>
              <a:cs typeface="Coming Soon"/>
              <a:sym typeface="Coming Soon"/>
            </a:endParaRPr>
          </a:p>
          <a:p>
            <a:pPr indent="0" lvl="0" marL="0" rtl="0" algn="ctr">
              <a:spcBef>
                <a:spcPts val="0"/>
              </a:spcBef>
              <a:spcAft>
                <a:spcPts val="0"/>
              </a:spcAft>
              <a:buNone/>
            </a:pPr>
            <a:r>
              <a:t/>
            </a:r>
            <a:endParaRPr b="1" sz="800">
              <a:solidFill>
                <a:srgbClr val="3D85C6"/>
              </a:solidFill>
              <a:latin typeface="Coming Soon"/>
              <a:ea typeface="Coming Soon"/>
              <a:cs typeface="Coming Soon"/>
              <a:sym typeface="Coming Soon"/>
            </a:endParaRPr>
          </a:p>
          <a:p>
            <a:pPr indent="0" lvl="0" marL="0" rtl="0" algn="l">
              <a:spcBef>
                <a:spcPts val="0"/>
              </a:spcBef>
              <a:spcAft>
                <a:spcPts val="0"/>
              </a:spcAft>
              <a:buNone/>
            </a:pPr>
            <a:r>
              <a:t/>
            </a:r>
            <a:endParaRPr b="1">
              <a:solidFill>
                <a:srgbClr val="999999"/>
              </a:solidFill>
              <a:latin typeface="Coming Soon"/>
              <a:ea typeface="Coming Soon"/>
              <a:cs typeface="Coming Soon"/>
              <a:sym typeface="Coming Soon"/>
            </a:endParaRPr>
          </a:p>
          <a:p>
            <a:pPr indent="0" lvl="0" marL="0" rtl="0" algn="l">
              <a:spcBef>
                <a:spcPts val="0"/>
              </a:spcBef>
              <a:spcAft>
                <a:spcPts val="0"/>
              </a:spcAft>
              <a:buNone/>
            </a:pPr>
            <a:r>
              <a:t/>
            </a:r>
            <a:endParaRPr b="1">
              <a:latin typeface="Coming Soon"/>
              <a:ea typeface="Coming Soon"/>
              <a:cs typeface="Coming Soon"/>
              <a:sym typeface="Coming Soon"/>
            </a:endParaRPr>
          </a:p>
        </p:txBody>
      </p:sp>
      <p:sp>
        <p:nvSpPr>
          <p:cNvPr id="147" name="Google Shape;147;p17"/>
          <p:cNvSpPr txBox="1"/>
          <p:nvPr/>
        </p:nvSpPr>
        <p:spPr>
          <a:xfrm>
            <a:off x="5052350" y="1797050"/>
            <a:ext cx="2775600" cy="2955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700">
                <a:solidFill>
                  <a:srgbClr val="674EA7"/>
                </a:solidFill>
                <a:latin typeface="Coming Soon"/>
                <a:ea typeface="Coming Soon"/>
                <a:cs typeface="Coming Soon"/>
                <a:sym typeface="Coming Soon"/>
              </a:rPr>
              <a:t>In the order Testudines</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rPr b="1" lang="en" sz="1700">
                <a:solidFill>
                  <a:srgbClr val="674EA7"/>
                </a:solidFill>
                <a:latin typeface="Coming Soon"/>
                <a:ea typeface="Coming Soon"/>
                <a:cs typeface="Coming Soon"/>
                <a:sym typeface="Coming Soon"/>
              </a:rPr>
              <a:t>Have four limbs</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rPr b="1" lang="en" sz="1700">
                <a:solidFill>
                  <a:srgbClr val="674EA7"/>
                </a:solidFill>
                <a:latin typeface="Coming Soon"/>
                <a:ea typeface="Coming Soon"/>
                <a:cs typeface="Coming Soon"/>
                <a:sym typeface="Coming Soon"/>
              </a:rPr>
              <a:t>Lay eggs on land</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rPr b="1" lang="en" sz="1700">
                <a:solidFill>
                  <a:srgbClr val="674EA7"/>
                </a:solidFill>
                <a:latin typeface="Coming Soon"/>
                <a:ea typeface="Coming Soon"/>
                <a:cs typeface="Coming Soon"/>
                <a:sym typeface="Coming Soon"/>
              </a:rPr>
              <a:t>Hard protective shell</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a:p>
            <a:pPr indent="0" lvl="0" marL="0" rtl="0" algn="r">
              <a:spcBef>
                <a:spcPts val="0"/>
              </a:spcBef>
              <a:spcAft>
                <a:spcPts val="0"/>
              </a:spcAft>
              <a:buNone/>
            </a:pPr>
            <a:r>
              <a:t/>
            </a:r>
            <a:endParaRPr b="1" sz="1700">
              <a:solidFill>
                <a:srgbClr val="674EA7"/>
              </a:solidFill>
              <a:latin typeface="Coming Soon"/>
              <a:ea typeface="Coming Soon"/>
              <a:cs typeface="Coming Soon"/>
              <a:sym typeface="Coming Soo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8"/>
          <p:cNvPicPr preferRelativeResize="0"/>
          <p:nvPr/>
        </p:nvPicPr>
        <p:blipFill rotWithShape="1">
          <a:blip r:embed="rId3">
            <a:alphaModFix amt="67000"/>
          </a:blip>
          <a:srcRect b="4924" l="0" r="0" t="0"/>
          <a:stretch/>
        </p:blipFill>
        <p:spPr>
          <a:xfrm>
            <a:off x="447350" y="28413"/>
            <a:ext cx="8062674" cy="5086676"/>
          </a:xfrm>
          <a:prstGeom prst="rect">
            <a:avLst/>
          </a:prstGeom>
          <a:noFill/>
          <a:ln>
            <a:noFill/>
          </a:ln>
        </p:spPr>
      </p:pic>
      <p:sp>
        <p:nvSpPr>
          <p:cNvPr id="153" name="Google Shape;153;p18"/>
          <p:cNvSpPr txBox="1"/>
          <p:nvPr>
            <p:ph type="title"/>
          </p:nvPr>
        </p:nvSpPr>
        <p:spPr>
          <a:xfrm>
            <a:off x="304800" y="81650"/>
            <a:ext cx="8537700" cy="74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100">
                <a:solidFill>
                  <a:srgbClr val="FFFFFF"/>
                </a:solidFill>
              </a:rPr>
              <a:t>WHAT IS AN ADAPTATION?</a:t>
            </a:r>
            <a:endParaRPr sz="5100">
              <a:solidFill>
                <a:srgbClr val="FFFFFF"/>
              </a:solidFill>
            </a:endParaRPr>
          </a:p>
        </p:txBody>
      </p:sp>
      <p:sp>
        <p:nvSpPr>
          <p:cNvPr id="154" name="Google Shape;154;p18"/>
          <p:cNvSpPr txBox="1"/>
          <p:nvPr/>
        </p:nvSpPr>
        <p:spPr>
          <a:xfrm>
            <a:off x="1048350" y="3065525"/>
            <a:ext cx="70506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Amatic SC"/>
                <a:ea typeface="Amatic SC"/>
                <a:cs typeface="Amatic SC"/>
                <a:sym typeface="Amatic SC"/>
              </a:rPr>
              <a:t>SOMETHING THAT HELPS AN ANIMAL TO SURVIVE</a:t>
            </a:r>
            <a:endParaRPr b="1" sz="3600">
              <a:solidFill>
                <a:srgbClr val="FFFFFF"/>
              </a:solidFill>
              <a:latin typeface="Amatic SC"/>
              <a:ea typeface="Amatic SC"/>
              <a:cs typeface="Amatic SC"/>
              <a:sym typeface="Amatic SC"/>
            </a:endParaRPr>
          </a:p>
          <a:p>
            <a:pPr indent="0" lvl="0" marL="0" rtl="0" algn="ctr">
              <a:spcBef>
                <a:spcPts val="0"/>
              </a:spcBef>
              <a:spcAft>
                <a:spcPts val="0"/>
              </a:spcAft>
              <a:buNone/>
            </a:pPr>
            <a:r>
              <a:rPr b="1" lang="en" sz="5400">
                <a:solidFill>
                  <a:srgbClr val="FFFFFF"/>
                </a:solidFill>
                <a:latin typeface="Amatic SC"/>
                <a:ea typeface="Amatic SC"/>
                <a:cs typeface="Amatic SC"/>
                <a:sym typeface="Amatic SC"/>
              </a:rPr>
              <a:t>physical or behavioral</a:t>
            </a:r>
            <a:endParaRPr sz="28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9"/>
          <p:cNvPicPr preferRelativeResize="0"/>
          <p:nvPr/>
        </p:nvPicPr>
        <p:blipFill rotWithShape="1">
          <a:blip r:embed="rId3">
            <a:alphaModFix/>
          </a:blip>
          <a:srcRect b="0" l="0" r="0" t="24998"/>
          <a:stretch/>
        </p:blipFill>
        <p:spPr>
          <a:xfrm>
            <a:off x="0" y="150"/>
            <a:ext cx="9144000" cy="5143500"/>
          </a:xfrm>
          <a:prstGeom prst="rect">
            <a:avLst/>
          </a:prstGeom>
          <a:noFill/>
          <a:ln>
            <a:noFill/>
          </a:ln>
        </p:spPr>
      </p:pic>
      <p:sp>
        <p:nvSpPr>
          <p:cNvPr id="160" name="Google Shape;160;p19"/>
          <p:cNvSpPr txBox="1"/>
          <p:nvPr>
            <p:ph type="title"/>
          </p:nvPr>
        </p:nvSpPr>
        <p:spPr>
          <a:xfrm>
            <a:off x="3514775" y="1886300"/>
            <a:ext cx="2118000" cy="276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400"/>
              <a:t>Box </a:t>
            </a:r>
            <a:r>
              <a:rPr lang="en" sz="4400"/>
              <a:t>Turtle Adaptations</a:t>
            </a:r>
            <a:endParaRPr sz="4400"/>
          </a:p>
        </p:txBody>
      </p:sp>
      <p:pic>
        <p:nvPicPr>
          <p:cNvPr id="161" name="Google Shape;161;p19"/>
          <p:cNvPicPr preferRelativeResize="0"/>
          <p:nvPr/>
        </p:nvPicPr>
        <p:blipFill rotWithShape="1">
          <a:blip r:embed="rId4">
            <a:alphaModFix/>
          </a:blip>
          <a:srcRect b="0" l="5697" r="2407" t="0"/>
          <a:stretch/>
        </p:blipFill>
        <p:spPr>
          <a:xfrm rot="5400000">
            <a:off x="93562" y="1238937"/>
            <a:ext cx="3814975" cy="3113651"/>
          </a:xfrm>
          <a:prstGeom prst="rect">
            <a:avLst/>
          </a:prstGeom>
          <a:noFill/>
          <a:ln>
            <a:noFill/>
          </a:ln>
        </p:spPr>
      </p:pic>
      <p:pic>
        <p:nvPicPr>
          <p:cNvPr id="162" name="Google Shape;162;p19"/>
          <p:cNvPicPr preferRelativeResize="0"/>
          <p:nvPr/>
        </p:nvPicPr>
        <p:blipFill rotWithShape="1">
          <a:blip r:embed="rId5">
            <a:alphaModFix/>
          </a:blip>
          <a:srcRect b="999" l="3136" r="7514" t="8174"/>
          <a:stretch/>
        </p:blipFill>
        <p:spPr>
          <a:xfrm rot="-5400000">
            <a:off x="5193362" y="1280725"/>
            <a:ext cx="3815601" cy="3030075"/>
          </a:xfrm>
          <a:prstGeom prst="rect">
            <a:avLst/>
          </a:prstGeom>
          <a:noFill/>
          <a:ln>
            <a:noFill/>
          </a:ln>
        </p:spPr>
      </p:pic>
      <p:sp>
        <p:nvSpPr>
          <p:cNvPr id="163" name="Google Shape;163;p19"/>
          <p:cNvSpPr txBox="1"/>
          <p:nvPr/>
        </p:nvSpPr>
        <p:spPr>
          <a:xfrm rot="-5400000">
            <a:off x="-1509525" y="2740325"/>
            <a:ext cx="3362700" cy="3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latin typeface="Amatic SC"/>
                <a:ea typeface="Amatic SC"/>
                <a:cs typeface="Amatic SC"/>
                <a:sym typeface="Amatic SC"/>
              </a:rPr>
              <a:t>PLASTRON</a:t>
            </a:r>
            <a:endParaRPr b="1" sz="2500">
              <a:latin typeface="Amatic SC"/>
              <a:ea typeface="Amatic SC"/>
              <a:cs typeface="Amatic SC"/>
              <a:sym typeface="Amatic SC"/>
            </a:endParaRPr>
          </a:p>
        </p:txBody>
      </p:sp>
      <p:sp>
        <p:nvSpPr>
          <p:cNvPr id="164" name="Google Shape;164;p19"/>
          <p:cNvSpPr txBox="1"/>
          <p:nvPr/>
        </p:nvSpPr>
        <p:spPr>
          <a:xfrm rot="5400000">
            <a:off x="7168475" y="2740313"/>
            <a:ext cx="3362700" cy="3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latin typeface="Amatic SC"/>
                <a:ea typeface="Amatic SC"/>
                <a:cs typeface="Amatic SC"/>
                <a:sym typeface="Amatic SC"/>
              </a:rPr>
              <a:t>CARAPACE</a:t>
            </a:r>
            <a:endParaRPr b="1" sz="2500">
              <a:latin typeface="Amatic SC"/>
              <a:ea typeface="Amatic SC"/>
              <a:cs typeface="Amatic SC"/>
              <a:sym typeface="Amatic SC"/>
            </a:endParaRPr>
          </a:p>
        </p:txBody>
      </p:sp>
      <p:pic>
        <p:nvPicPr>
          <p:cNvPr id="165" name="Google Shape;165;p19"/>
          <p:cNvPicPr preferRelativeResize="0"/>
          <p:nvPr/>
        </p:nvPicPr>
        <p:blipFill rotWithShape="1">
          <a:blip r:embed="rId6">
            <a:alphaModFix/>
          </a:blip>
          <a:srcRect b="0" l="7809" r="7214" t="0"/>
          <a:stretch/>
        </p:blipFill>
        <p:spPr>
          <a:xfrm>
            <a:off x="3557875" y="89100"/>
            <a:ext cx="2028252" cy="1529051"/>
          </a:xfrm>
          <a:prstGeom prst="rect">
            <a:avLst/>
          </a:prstGeom>
          <a:noFill/>
          <a:ln>
            <a:noFill/>
          </a:ln>
        </p:spPr>
      </p:pic>
      <p:pic>
        <p:nvPicPr>
          <p:cNvPr id="166" name="Google Shape;166;p19"/>
          <p:cNvPicPr preferRelativeResize="0"/>
          <p:nvPr/>
        </p:nvPicPr>
        <p:blipFill>
          <a:blip r:embed="rId7">
            <a:alphaModFix/>
          </a:blip>
          <a:stretch>
            <a:fillRect/>
          </a:stretch>
        </p:blipFill>
        <p:spPr>
          <a:xfrm>
            <a:off x="3552625" y="3527275"/>
            <a:ext cx="2038740" cy="15290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0"/>
          <p:cNvPicPr preferRelativeResize="0"/>
          <p:nvPr/>
        </p:nvPicPr>
        <p:blipFill rotWithShape="1">
          <a:blip r:embed="rId3">
            <a:alphaModFix amt="85000"/>
          </a:blip>
          <a:srcRect b="675" l="12195" r="0" t="0"/>
          <a:stretch/>
        </p:blipFill>
        <p:spPr>
          <a:xfrm flipH="1">
            <a:off x="0" y="0"/>
            <a:ext cx="6913423" cy="5143499"/>
          </a:xfrm>
          <a:prstGeom prst="rect">
            <a:avLst/>
          </a:prstGeom>
          <a:noFill/>
          <a:ln>
            <a:noFill/>
          </a:ln>
          <a:effectLst>
            <a:outerShdw rotWithShape="0" algn="bl" dir="5400000" dist="19050">
              <a:srgbClr val="000000">
                <a:alpha val="50000"/>
              </a:srgbClr>
            </a:outerShdw>
          </a:effectLst>
        </p:spPr>
      </p:pic>
      <p:sp>
        <p:nvSpPr>
          <p:cNvPr id="172" name="Google Shape;172;p20"/>
          <p:cNvSpPr txBox="1"/>
          <p:nvPr>
            <p:ph type="title"/>
          </p:nvPr>
        </p:nvSpPr>
        <p:spPr>
          <a:xfrm>
            <a:off x="7110200" y="241575"/>
            <a:ext cx="1870200" cy="419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rPr>
              <a:t>WHAT HAVE YOU HEARD ABOUT REPTILES?</a:t>
            </a:r>
            <a:endParaRPr sz="5000">
              <a:solidFill>
                <a:srgbClr val="FFFFFF"/>
              </a:solidFill>
            </a:endParaRPr>
          </a:p>
        </p:txBody>
      </p:sp>
      <p:sp>
        <p:nvSpPr>
          <p:cNvPr id="173" name="Google Shape;173;p20"/>
          <p:cNvSpPr txBox="1"/>
          <p:nvPr>
            <p:ph type="title"/>
          </p:nvPr>
        </p:nvSpPr>
        <p:spPr>
          <a:xfrm>
            <a:off x="-89925" y="3996000"/>
            <a:ext cx="3681900" cy="86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rPr>
              <a:t>REPTILE RUMORS</a:t>
            </a:r>
            <a:endParaRPr sz="50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1"/>
          <p:cNvPicPr preferRelativeResize="0"/>
          <p:nvPr/>
        </p:nvPicPr>
        <p:blipFill>
          <a:blip r:embed="rId3">
            <a:alphaModFix amt="70000"/>
          </a:blip>
          <a:stretch>
            <a:fillRect/>
          </a:stretch>
        </p:blipFill>
        <p:spPr>
          <a:xfrm>
            <a:off x="2286000" y="0"/>
            <a:ext cx="6857999" cy="5143500"/>
          </a:xfrm>
          <a:prstGeom prst="rect">
            <a:avLst/>
          </a:prstGeom>
          <a:noFill/>
          <a:ln>
            <a:noFill/>
          </a:ln>
        </p:spPr>
      </p:pic>
      <p:sp>
        <p:nvSpPr>
          <p:cNvPr id="179" name="Google Shape;179;p21"/>
          <p:cNvSpPr txBox="1"/>
          <p:nvPr>
            <p:ph type="title"/>
          </p:nvPr>
        </p:nvSpPr>
        <p:spPr>
          <a:xfrm>
            <a:off x="221250" y="784575"/>
            <a:ext cx="1836300" cy="334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rPr>
              <a:t>Reptiles through the Seasons</a:t>
            </a:r>
            <a:endParaRPr sz="5000">
              <a:solidFill>
                <a:srgbClr val="FFFFFF"/>
              </a:solidFill>
            </a:endParaRPr>
          </a:p>
        </p:txBody>
      </p:sp>
      <p:sp>
        <p:nvSpPr>
          <p:cNvPr id="180" name="Google Shape;180;p21"/>
          <p:cNvSpPr txBox="1"/>
          <p:nvPr/>
        </p:nvSpPr>
        <p:spPr>
          <a:xfrm>
            <a:off x="2385350" y="478825"/>
            <a:ext cx="2792400" cy="42639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 sz="2600" u="sng">
                <a:solidFill>
                  <a:srgbClr val="FFFFFF"/>
                </a:solidFill>
                <a:latin typeface="Amatic SC"/>
                <a:ea typeface="Amatic SC"/>
                <a:cs typeface="Amatic SC"/>
                <a:sym typeface="Amatic SC"/>
              </a:rPr>
              <a:t>Winter</a:t>
            </a:r>
            <a:r>
              <a:rPr b="1" lang="en" sz="2600">
                <a:solidFill>
                  <a:srgbClr val="FFFFFF"/>
                </a:solidFill>
                <a:latin typeface="Amatic SC"/>
                <a:ea typeface="Amatic SC"/>
                <a:cs typeface="Amatic SC"/>
                <a:sym typeface="Amatic SC"/>
              </a:rPr>
              <a:t>: Brumate </a:t>
            </a:r>
            <a:endParaRPr b="1" sz="2600">
              <a:solidFill>
                <a:srgbClr val="FFFFFF"/>
              </a:solidFill>
              <a:latin typeface="Amatic SC"/>
              <a:ea typeface="Amatic SC"/>
              <a:cs typeface="Amatic SC"/>
              <a:sym typeface="Amatic SC"/>
            </a:endParaRPr>
          </a:p>
          <a:p>
            <a:pPr indent="0" lvl="0" marL="0" rtl="0" algn="l">
              <a:spcBef>
                <a:spcPts val="0"/>
              </a:spcBef>
              <a:spcAft>
                <a:spcPts val="0"/>
              </a:spcAft>
              <a:buNone/>
            </a:pPr>
            <a:r>
              <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rPr b="1" lang="en" sz="2600" u="sng">
                <a:solidFill>
                  <a:srgbClr val="FFFFFF"/>
                </a:solidFill>
                <a:latin typeface="Amatic SC"/>
                <a:ea typeface="Amatic SC"/>
                <a:cs typeface="Amatic SC"/>
                <a:sym typeface="Amatic SC"/>
              </a:rPr>
              <a:t>Spring</a:t>
            </a:r>
            <a:r>
              <a:rPr b="1" lang="en" sz="2600">
                <a:solidFill>
                  <a:srgbClr val="FFFFFF"/>
                </a:solidFill>
                <a:latin typeface="Amatic SC"/>
                <a:ea typeface="Amatic SC"/>
                <a:cs typeface="Amatic SC"/>
                <a:sym typeface="Amatic SC"/>
              </a:rPr>
              <a:t>: Mate</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rPr b="1" lang="en" sz="2600" u="sng">
                <a:solidFill>
                  <a:srgbClr val="FFFFFF"/>
                </a:solidFill>
                <a:latin typeface="Amatic SC"/>
                <a:ea typeface="Amatic SC"/>
                <a:cs typeface="Amatic SC"/>
                <a:sym typeface="Amatic SC"/>
              </a:rPr>
              <a:t>Summer</a:t>
            </a:r>
            <a:r>
              <a:rPr b="1" lang="en" sz="2600">
                <a:solidFill>
                  <a:srgbClr val="FFFFFF"/>
                </a:solidFill>
                <a:latin typeface="Amatic SC"/>
                <a:ea typeface="Amatic SC"/>
                <a:cs typeface="Amatic SC"/>
                <a:sym typeface="Amatic SC"/>
              </a:rPr>
              <a:t>: Estivate/young born</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rPr b="1" lang="en" sz="2600" u="sng">
                <a:solidFill>
                  <a:srgbClr val="FFFFFF"/>
                </a:solidFill>
                <a:latin typeface="Amatic SC"/>
                <a:ea typeface="Amatic SC"/>
                <a:cs typeface="Amatic SC"/>
                <a:sym typeface="Amatic SC"/>
              </a:rPr>
              <a:t>Fall</a:t>
            </a:r>
            <a:r>
              <a:rPr b="1" lang="en" sz="2600">
                <a:solidFill>
                  <a:srgbClr val="FFFFFF"/>
                </a:solidFill>
                <a:latin typeface="Amatic SC"/>
                <a:ea typeface="Amatic SC"/>
                <a:cs typeface="Amatic SC"/>
                <a:sym typeface="Amatic SC"/>
              </a:rPr>
              <a:t>: Return to hibernacula</a:t>
            </a:r>
            <a:endParaRPr b="1" sz="2600">
              <a:solidFill>
                <a:srgbClr val="FFFFFF"/>
              </a:solidFill>
              <a:latin typeface="Amatic SC"/>
              <a:ea typeface="Amatic SC"/>
              <a:cs typeface="Amatic SC"/>
              <a:sym typeface="Amatic SC"/>
            </a:endParaRPr>
          </a:p>
          <a:p>
            <a:pPr indent="0" lvl="0" marL="457200" rtl="0" algn="l">
              <a:spcBef>
                <a:spcPts val="0"/>
              </a:spcBef>
              <a:spcAft>
                <a:spcPts val="0"/>
              </a:spcAft>
              <a:buNone/>
            </a:pPr>
            <a:r>
              <a:t/>
            </a:r>
            <a:endParaRPr b="1" sz="2100">
              <a:solidFill>
                <a:srgbClr val="D9EAD3"/>
              </a:solidFill>
              <a:latin typeface="Happy Monkey"/>
              <a:ea typeface="Happy Monkey"/>
              <a:cs typeface="Happy Monkey"/>
              <a:sym typeface="Happy Monkey"/>
            </a:endParaRPr>
          </a:p>
          <a:p>
            <a:pPr indent="0" lvl="0" marL="0" rtl="0" algn="l">
              <a:spcBef>
                <a:spcPts val="0"/>
              </a:spcBef>
              <a:spcAft>
                <a:spcPts val="0"/>
              </a:spcAft>
              <a:buNone/>
            </a:pPr>
            <a:r>
              <a:t/>
            </a:r>
            <a:endParaRPr b="1" sz="1700">
              <a:solidFill>
                <a:srgbClr val="D9EAD3"/>
              </a:solidFill>
              <a:latin typeface="Source Code Pro"/>
              <a:ea typeface="Source Code Pro"/>
              <a:cs typeface="Source Code Pro"/>
              <a:sym typeface="Source Code Pro"/>
            </a:endParaRPr>
          </a:p>
          <a:p>
            <a:pPr indent="0" lvl="0" marL="0" rtl="0" algn="l">
              <a:spcBef>
                <a:spcPts val="0"/>
              </a:spcBef>
              <a:spcAft>
                <a:spcPts val="0"/>
              </a:spcAft>
              <a:buNone/>
            </a:pPr>
            <a:r>
              <a:t/>
            </a:r>
            <a:endParaRPr b="1" sz="1700">
              <a:solidFill>
                <a:srgbClr val="D9EAD3"/>
              </a:solidFill>
              <a:latin typeface="Source Code Pro"/>
              <a:ea typeface="Source Code Pro"/>
              <a:cs typeface="Source Code Pro"/>
              <a:sym typeface="Source Code Pro"/>
            </a:endParaRPr>
          </a:p>
          <a:p>
            <a:pPr indent="0" lvl="0" marL="0" rtl="0" algn="l">
              <a:spcBef>
                <a:spcPts val="0"/>
              </a:spcBef>
              <a:spcAft>
                <a:spcPts val="0"/>
              </a:spcAft>
              <a:buNone/>
            </a:pPr>
            <a:r>
              <a:t/>
            </a:r>
            <a:endParaRPr b="1" sz="1700">
              <a:latin typeface="Source Code Pro"/>
              <a:ea typeface="Source Code Pro"/>
              <a:cs typeface="Source Code Pro"/>
              <a:sym typeface="Source Code Pro"/>
            </a:endParaRPr>
          </a:p>
          <a:p>
            <a:pPr indent="0" lvl="0" marL="0" rtl="0" algn="l">
              <a:spcBef>
                <a:spcPts val="0"/>
              </a:spcBef>
              <a:spcAft>
                <a:spcPts val="0"/>
              </a:spcAft>
              <a:buNone/>
            </a:pPr>
            <a:r>
              <a:t/>
            </a:r>
            <a:endParaRPr b="1" sz="1700">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