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Lst>
  <p:sldSz cy="6858000" cx="9144000"/>
  <p:notesSz cx="6858000" cy="9144000"/>
  <p:embeddedFontLst>
    <p:embeddedFont>
      <p:font typeface="Architects Daughter"/>
      <p:regular r:id="rId12"/>
    </p:embeddedFont>
    <p:embeddedFont>
      <p:font typeface="Constantia"/>
      <p:regular r:id="rId13"/>
      <p:bold r:id="rId14"/>
      <p:italic r:id="rId15"/>
      <p:boldItalic r:id="rId16"/>
    </p:embeddedFont>
    <p:embeddedFont>
      <p:font typeface="Handlee"/>
      <p:regular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font" Target="fonts/Constantia-regular.fntdata"/><Relationship Id="rId12" Type="http://schemas.openxmlformats.org/officeDocument/2006/relationships/font" Target="fonts/ArchitectsDaughter-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Constantia-italic.fntdata"/><Relationship Id="rId14" Type="http://schemas.openxmlformats.org/officeDocument/2006/relationships/font" Target="fonts/Constantia-bold.fntdata"/><Relationship Id="rId17" Type="http://schemas.openxmlformats.org/officeDocument/2006/relationships/font" Target="fonts/Handlee-regular.fntdata"/><Relationship Id="rId16" Type="http://schemas.openxmlformats.org/officeDocument/2006/relationships/font" Target="fonts/Constantia-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 name="Google Shape;6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b="1" sz="1800">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rPr lang="en-US" sz="1100">
                <a:solidFill>
                  <a:srgbClr val="000000"/>
                </a:solidFill>
                <a:latin typeface="Cambria"/>
                <a:ea typeface="Cambria"/>
                <a:cs typeface="Cambria"/>
                <a:sym typeface="Cambria"/>
              </a:rPr>
              <a:t>“Herps” are what scientists call reptiles and amphibians and the term stems from the Latin phrase meaning “things that creep”. We have 20 species of reptiles in Rhode Island which include turtles and snakes, plus 4 species of sea turtles that visit our coasts. In addition, we have 18 different species of amphibians, including frogs, toads and salamanders. All herps are vertebrates; they all have backbones (that’s right, even snakes).</a:t>
            </a:r>
            <a:endParaRPr/>
          </a:p>
        </p:txBody>
      </p:sp>
      <p:sp>
        <p:nvSpPr>
          <p:cNvPr id="63" name="Google Shape;63;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88b63038a3_0_7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g88b63038a3_0_7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sz="1100">
                <a:solidFill>
                  <a:srgbClr val="000000"/>
                </a:solidFill>
                <a:latin typeface="Cambria"/>
                <a:ea typeface="Cambria"/>
                <a:cs typeface="Cambria"/>
                <a:sym typeface="Cambria"/>
              </a:rPr>
              <a:t>Take students through the “Slink and Think” Gallery Walk activity or discuss as a group. </a:t>
            </a:r>
            <a:endParaRPr sz="1100">
              <a:solidFill>
                <a:srgbClr val="000000"/>
              </a:solidFill>
              <a:latin typeface="Cambria"/>
              <a:ea typeface="Cambria"/>
              <a:cs typeface="Cambria"/>
              <a:sym typeface="Cambria"/>
            </a:endParaRPr>
          </a:p>
          <a:p>
            <a:pPr indent="0" lvl="0" marL="0" rtl="0" algn="l">
              <a:lnSpc>
                <a:spcPct val="107916"/>
              </a:lnSpc>
              <a:spcBef>
                <a:spcPts val="0"/>
              </a:spcBef>
              <a:spcAft>
                <a:spcPts val="0"/>
              </a:spcAft>
              <a:buNone/>
            </a:pPr>
            <a:r>
              <a:t/>
            </a:r>
            <a:endParaRPr sz="1100">
              <a:solidFill>
                <a:srgbClr val="000000"/>
              </a:solidFill>
              <a:latin typeface="Cambria"/>
              <a:ea typeface="Cambria"/>
              <a:cs typeface="Cambria"/>
              <a:sym typeface="Cambria"/>
            </a:endParaRPr>
          </a:p>
          <a:p>
            <a:pPr indent="-304800" lvl="0" marL="457200" rtl="0" algn="l">
              <a:spcBef>
                <a:spcPts val="0"/>
              </a:spcBef>
              <a:spcAft>
                <a:spcPts val="0"/>
              </a:spcAft>
              <a:buSzPts val="1200"/>
              <a:buFont typeface="Cambria"/>
              <a:buAutoNum type="arabicPeriod"/>
            </a:pPr>
            <a:r>
              <a:rPr b="1" i="1" lang="en-US">
                <a:solidFill>
                  <a:srgbClr val="000000"/>
                </a:solidFill>
                <a:latin typeface="Cambria"/>
                <a:ea typeface="Cambria"/>
                <a:cs typeface="Cambria"/>
                <a:sym typeface="Cambria"/>
              </a:rPr>
              <a:t>What do you think is “cool” about herps?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When discussing this question, introduce the term “intrinsic value”.</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they have armor, they can live on land and in water, they can climb trees without arms...</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How do you think herps can help humans?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When discussing this question, introduce the term “instrumental value”.</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Snakes act as pest control, amphibians are indicator species, toads eat bugs...</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Why do you think herps are important to the ecosystem? </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Explain that when herps benefit the ecosystem, it is beneficial to humans as well. </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act as prey items for other animals, help keep a balance...</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Why should humans protect herps?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People value wildlife for many different reasons but no matter the motive, it is important to protect them. Humans have caused a lot of damage to populations of herps and their habitats so it falls on us to help them. </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They are important to the ecosystem, then provide benefits to humans, because we caused them harm, because they are awesome...</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How can I help herps?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There are many easy ways that you can help herps! One of the best ways that you can help herps is simply by sharing your knowledge. Many people don’t realize that snakes help control rodent and tick populations or that frogs are indicator species and can tell us the health of the environment. Letting your neighbors, friends and family know all of the instrumental value that herps have might make them also see their intrinsic value! Herps are awesome! </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protect their habitat, don’t litter, help a turtle cross the road...</a:t>
            </a:r>
            <a:endParaRPr sz="1100">
              <a:solidFill>
                <a:srgbClr val="000000"/>
              </a:solidFill>
              <a:latin typeface="Cambria"/>
              <a:ea typeface="Cambria"/>
              <a:cs typeface="Cambria"/>
              <a:sym typeface="Cambria"/>
            </a:endParaRPr>
          </a:p>
        </p:txBody>
      </p:sp>
      <p:sp>
        <p:nvSpPr>
          <p:cNvPr id="76" name="Google Shape;76;g88b63038a3_0_7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1" lang="en-US">
                <a:solidFill>
                  <a:srgbClr val="000000"/>
                </a:solidFill>
                <a:latin typeface="Cambria"/>
                <a:ea typeface="Cambria"/>
                <a:cs typeface="Cambria"/>
                <a:sym typeface="Cambria"/>
              </a:rPr>
              <a:t>Have students put things in their life into these two categories. ex. sports, art, food, home</a:t>
            </a:r>
            <a:endParaRPr b="1" i="1">
              <a:solidFill>
                <a:srgbClr val="000000"/>
              </a:solidFill>
              <a:latin typeface="Cambria"/>
              <a:ea typeface="Cambria"/>
              <a:cs typeface="Cambria"/>
              <a:sym typeface="Cambria"/>
            </a:endParaRPr>
          </a:p>
          <a:p>
            <a:pPr indent="0" lvl="0" marL="0" rtl="0" algn="l">
              <a:spcBef>
                <a:spcPts val="800"/>
              </a:spcBef>
              <a:spcAft>
                <a:spcPts val="0"/>
              </a:spcAft>
              <a:buNone/>
            </a:pPr>
            <a:r>
              <a:rPr b="1" i="1" lang="en-US">
                <a:solidFill>
                  <a:srgbClr val="000000"/>
                </a:solidFill>
                <a:latin typeface="Cambria"/>
                <a:ea typeface="Cambria"/>
                <a:cs typeface="Cambria"/>
                <a:sym typeface="Cambria"/>
              </a:rPr>
              <a:t>Many times, things can have both values. </a:t>
            </a:r>
            <a:endParaRPr b="1" i="1">
              <a:solidFill>
                <a:srgbClr val="000000"/>
              </a:solidFill>
              <a:latin typeface="Cambria"/>
              <a:ea typeface="Cambria"/>
              <a:cs typeface="Cambria"/>
              <a:sym typeface="Cambria"/>
            </a:endParaRPr>
          </a:p>
          <a:p>
            <a:pPr indent="0" lvl="0" marL="457200" rtl="0" algn="l">
              <a:spcBef>
                <a:spcPts val="800"/>
              </a:spcBef>
              <a:spcAft>
                <a:spcPts val="0"/>
              </a:spcAft>
              <a:buNone/>
            </a:pPr>
            <a:r>
              <a:t/>
            </a:r>
            <a:endParaRPr b="1" i="1">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What do you think is “cool” about herps?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When discussing this question, introduce the term “intrinsic value”.</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they have armor, they can live on land and in water, they can climb trees without arms...</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How do you think herps can help humans?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When discussing this question, introduce the term “instrumental value”.</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Snakes act as pest control, amphibians are indicator species, toads eat bugs...</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Why do you think herps are important to the ecosystem? </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Explain that when herps benefit the ecosystem, it is beneficial to humans as well. </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act as prey items for other animals, help keep a balance...</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Why should humans protect herps?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People value wildlife for many different reasons but no matter the motive, it is important to protect them. Humans have caused a lot of damage to populations of herps and their habitats so it falls on us to help them. </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They are important to the ecosystem, then provide benefits to humans, because we caused them harm, because they are awesome...</a:t>
            </a:r>
            <a:endParaRPr>
              <a:solidFill>
                <a:srgbClr val="000000"/>
              </a:solidFill>
              <a:latin typeface="Cambria"/>
              <a:ea typeface="Cambria"/>
              <a:cs typeface="Cambria"/>
              <a:sym typeface="Cambria"/>
            </a:endParaRPr>
          </a:p>
          <a:p>
            <a:pPr indent="0" lvl="0" marL="914400" rtl="0" algn="l">
              <a:spcBef>
                <a:spcPts val="800"/>
              </a:spcBef>
              <a:spcAft>
                <a:spcPts val="0"/>
              </a:spcAft>
              <a:buNone/>
            </a:pPr>
            <a:r>
              <a:t/>
            </a:r>
            <a:endParaRPr>
              <a:solidFill>
                <a:srgbClr val="000000"/>
              </a:solidFill>
              <a:latin typeface="Cambria"/>
              <a:ea typeface="Cambria"/>
              <a:cs typeface="Cambria"/>
              <a:sym typeface="Cambria"/>
            </a:endParaRPr>
          </a:p>
          <a:p>
            <a:pPr indent="-304800" lvl="0" marL="457200" rtl="0" algn="l">
              <a:spcBef>
                <a:spcPts val="800"/>
              </a:spcBef>
              <a:spcAft>
                <a:spcPts val="0"/>
              </a:spcAft>
              <a:buSzPts val="1200"/>
              <a:buFont typeface="Cambria"/>
              <a:buAutoNum type="arabicPeriod"/>
            </a:pPr>
            <a:r>
              <a:rPr b="1" i="1" lang="en-US">
                <a:solidFill>
                  <a:srgbClr val="000000"/>
                </a:solidFill>
                <a:latin typeface="Cambria"/>
                <a:ea typeface="Cambria"/>
                <a:cs typeface="Cambria"/>
                <a:sym typeface="Cambria"/>
              </a:rPr>
              <a:t>How can I help herps?</a:t>
            </a:r>
            <a:endParaRPr b="1" i="1">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There are many easy ways that you can help herps! One of the best ways that you can help herps is simply by sharing your knowledge. Many people don’t realize that snakes help control rodent and tick populations or that frogs are indicator species and can tell us the health of the environment. Letting your neighbors, friends and family know all of the instrumental value that herps have might make them also see their intrinsic value! Herps are awesome! </a:t>
            </a:r>
            <a:endParaRPr>
              <a:solidFill>
                <a:srgbClr val="000000"/>
              </a:solidFill>
              <a:latin typeface="Cambria"/>
              <a:ea typeface="Cambria"/>
              <a:cs typeface="Cambria"/>
              <a:sym typeface="Cambria"/>
            </a:endParaRPr>
          </a:p>
          <a:p>
            <a:pPr indent="-304800" lvl="1" marL="914400" rtl="0" algn="l">
              <a:spcBef>
                <a:spcPts val="0"/>
              </a:spcBef>
              <a:spcAft>
                <a:spcPts val="0"/>
              </a:spcAft>
              <a:buSzPts val="1200"/>
              <a:buFont typeface="Cambria"/>
              <a:buAutoNum type="alphaLcPeriod"/>
            </a:pPr>
            <a:r>
              <a:rPr lang="en-US">
                <a:solidFill>
                  <a:srgbClr val="000000"/>
                </a:solidFill>
                <a:latin typeface="Cambria"/>
                <a:ea typeface="Cambria"/>
                <a:cs typeface="Cambria"/>
                <a:sym typeface="Cambria"/>
              </a:rPr>
              <a:t>ex. protect their habitat, don’t litter, help a turtle cross the road...</a:t>
            </a:r>
            <a:endParaRPr sz="1100">
              <a:solidFill>
                <a:srgbClr val="000000"/>
              </a:solidFill>
              <a:latin typeface="Cambria"/>
              <a:ea typeface="Cambria"/>
              <a:cs typeface="Cambria"/>
              <a:sym typeface="Cambria"/>
            </a:endParaRPr>
          </a:p>
          <a:p>
            <a:pPr indent="0" lvl="0" marL="0" rtl="0" algn="l">
              <a:lnSpc>
                <a:spcPct val="107916"/>
              </a:lnSpc>
              <a:spcBef>
                <a:spcPts val="800"/>
              </a:spcBef>
              <a:spcAft>
                <a:spcPts val="0"/>
              </a:spcAft>
              <a:buNone/>
            </a:pPr>
            <a:r>
              <a:t/>
            </a:r>
            <a:endParaRPr>
              <a:latin typeface="Cambria"/>
              <a:ea typeface="Cambria"/>
              <a:cs typeface="Cambria"/>
              <a:sym typeface="Cambria"/>
            </a:endParaRPr>
          </a:p>
        </p:txBody>
      </p:sp>
      <p:sp>
        <p:nvSpPr>
          <p:cNvPr id="85" name="Google Shape;85;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88b63038a3_0_8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88b63038a3_0_8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b="1" lang="en-US" sz="1100" u="sng">
                <a:solidFill>
                  <a:srgbClr val="000000"/>
                </a:solidFill>
                <a:latin typeface="Cambria"/>
                <a:ea typeface="Cambria"/>
                <a:cs typeface="Cambria"/>
                <a:sym typeface="Cambria"/>
              </a:rPr>
              <a:t>Habitat Loss and Fragmentation:</a:t>
            </a:r>
            <a:r>
              <a:rPr lang="en-US" sz="1100">
                <a:solidFill>
                  <a:srgbClr val="000000"/>
                </a:solidFill>
                <a:latin typeface="Cambria"/>
                <a:ea typeface="Cambria"/>
                <a:cs typeface="Cambria"/>
                <a:sym typeface="Cambria"/>
              </a:rPr>
              <a:t> The biggest threat to reptiles and amphibians, similar to many other animals, is habitat loss and </a:t>
            </a:r>
            <a:r>
              <a:rPr b="1" lang="en-US" sz="1100">
                <a:solidFill>
                  <a:srgbClr val="00B0F0"/>
                </a:solidFill>
                <a:latin typeface="Cambria"/>
                <a:ea typeface="Cambria"/>
                <a:cs typeface="Cambria"/>
                <a:sym typeface="Cambria"/>
              </a:rPr>
              <a:t>fragmentation. </a:t>
            </a:r>
            <a:r>
              <a:rPr lang="en-US" sz="1100">
                <a:solidFill>
                  <a:srgbClr val="000000"/>
                </a:solidFill>
                <a:latin typeface="Cambria"/>
                <a:ea typeface="Cambria"/>
                <a:cs typeface="Cambria"/>
                <a:sym typeface="Cambria"/>
              </a:rPr>
              <a:t>While Rhode Island’s herps live in a variety of habitats, it is essential that these habitats are connected to allow animals to safely access the resources they require. Fragmentation increases road mortalities, killing snakes, turtles, frogs and salamanders as they attempt to cross the road to reach isolated sources of food and shelter. </a:t>
            </a:r>
            <a:endParaRPr sz="1100">
              <a:solidFill>
                <a:srgbClr val="000000"/>
              </a:solidFill>
              <a:latin typeface="Cambria"/>
              <a:ea typeface="Cambria"/>
              <a:cs typeface="Cambria"/>
              <a:sym typeface="Cambria"/>
            </a:endParaRPr>
          </a:p>
          <a:p>
            <a:pPr indent="0" lvl="0" marL="0" rtl="0" algn="l">
              <a:lnSpc>
                <a:spcPct val="107916"/>
              </a:lnSpc>
              <a:spcBef>
                <a:spcPts val="800"/>
              </a:spcBef>
              <a:spcAft>
                <a:spcPts val="0"/>
              </a:spcAft>
              <a:buNone/>
            </a:pPr>
            <a:r>
              <a:rPr b="1" lang="en-US" sz="1100" u="sng">
                <a:solidFill>
                  <a:srgbClr val="000000"/>
                </a:solidFill>
                <a:latin typeface="Cambria"/>
                <a:ea typeface="Cambria"/>
                <a:cs typeface="Cambria"/>
                <a:sym typeface="Cambria"/>
              </a:rPr>
              <a:t>Disease: </a:t>
            </a:r>
            <a:endParaRPr b="1" sz="1100" u="sng">
              <a:solidFill>
                <a:srgbClr val="000000"/>
              </a:solidFill>
              <a:latin typeface="Cambria"/>
              <a:ea typeface="Cambria"/>
              <a:cs typeface="Cambria"/>
              <a:sym typeface="Cambria"/>
            </a:endParaRPr>
          </a:p>
          <a:p>
            <a:pPr indent="0" lvl="0" marL="0" rtl="0" algn="l">
              <a:lnSpc>
                <a:spcPct val="107916"/>
              </a:lnSpc>
              <a:spcBef>
                <a:spcPts val="800"/>
              </a:spcBef>
              <a:spcAft>
                <a:spcPts val="0"/>
              </a:spcAft>
              <a:buNone/>
            </a:pPr>
            <a:r>
              <a:rPr lang="en-US" sz="1100">
                <a:solidFill>
                  <a:srgbClr val="000000"/>
                </a:solidFill>
                <a:latin typeface="Cambria"/>
                <a:ea typeface="Cambria"/>
                <a:cs typeface="Cambria"/>
                <a:sym typeface="Cambria"/>
              </a:rPr>
              <a:t>Snake Fungal Disease</a:t>
            </a:r>
            <a:r>
              <a:rPr lang="en-US" sz="1100">
                <a:solidFill>
                  <a:srgbClr val="00B0F0"/>
                </a:solidFill>
                <a:latin typeface="Cambria"/>
                <a:ea typeface="Cambria"/>
                <a:cs typeface="Cambria"/>
                <a:sym typeface="Cambria"/>
              </a:rPr>
              <a:t> </a:t>
            </a:r>
            <a:r>
              <a:rPr lang="en-US" sz="1100">
                <a:solidFill>
                  <a:srgbClr val="000000"/>
                </a:solidFill>
                <a:latin typeface="Cambria"/>
                <a:ea typeface="Cambria"/>
                <a:cs typeface="Cambria"/>
                <a:sym typeface="Cambria"/>
              </a:rPr>
              <a:t>(SFD) is a newly emerging pathogen that causes dermatitis, or skin lesions,  in snakes and can lead to death in many snake species.</a:t>
            </a:r>
            <a:endParaRPr sz="1100">
              <a:solidFill>
                <a:srgbClr val="000000"/>
              </a:solidFill>
              <a:latin typeface="Cambria"/>
              <a:ea typeface="Cambria"/>
              <a:cs typeface="Cambria"/>
              <a:sym typeface="Cambria"/>
            </a:endParaRPr>
          </a:p>
          <a:p>
            <a:pPr indent="0" lvl="0" marL="0" rtl="0" algn="l">
              <a:lnSpc>
                <a:spcPct val="107916"/>
              </a:lnSpc>
              <a:spcBef>
                <a:spcPts val="800"/>
              </a:spcBef>
              <a:spcAft>
                <a:spcPts val="0"/>
              </a:spcAft>
              <a:buNone/>
            </a:pPr>
            <a:r>
              <a:rPr lang="en-US" sz="1100">
                <a:solidFill>
                  <a:srgbClr val="000000"/>
                </a:solidFill>
                <a:latin typeface="Cambria"/>
                <a:ea typeface="Cambria"/>
                <a:cs typeface="Cambria"/>
                <a:sym typeface="Cambria"/>
              </a:rPr>
              <a:t>Chytridiomycosis is an infectious disease caused by the Chytrid Fungus (</a:t>
            </a:r>
            <a:r>
              <a:rPr i="1" lang="en-US" sz="1100">
                <a:solidFill>
                  <a:srgbClr val="000000"/>
                </a:solidFill>
                <a:latin typeface="Cambria"/>
                <a:ea typeface="Cambria"/>
                <a:cs typeface="Cambria"/>
                <a:sym typeface="Cambria"/>
              </a:rPr>
              <a:t>Batrachochytrium dendrobatidis</a:t>
            </a:r>
            <a:r>
              <a:rPr lang="en-US" sz="1100">
                <a:solidFill>
                  <a:srgbClr val="000000"/>
                </a:solidFill>
                <a:latin typeface="Cambria"/>
                <a:ea typeface="Cambria"/>
                <a:cs typeface="Cambria"/>
                <a:sym typeface="Cambria"/>
              </a:rPr>
              <a:t>) that has devastated amphibian populations world-wide. The Chytrid fungus causes thickening of the normally </a:t>
            </a:r>
            <a:r>
              <a:rPr b="1" lang="en-US" sz="1100">
                <a:solidFill>
                  <a:srgbClr val="00B0F0"/>
                </a:solidFill>
                <a:latin typeface="Cambria"/>
                <a:ea typeface="Cambria"/>
                <a:cs typeface="Cambria"/>
                <a:sym typeface="Cambria"/>
              </a:rPr>
              <a:t>permeable</a:t>
            </a:r>
            <a:r>
              <a:rPr lang="en-US" sz="1100">
                <a:solidFill>
                  <a:srgbClr val="000000"/>
                </a:solidFill>
                <a:latin typeface="Cambria"/>
                <a:ea typeface="Cambria"/>
                <a:cs typeface="Cambria"/>
                <a:sym typeface="Cambria"/>
              </a:rPr>
              <a:t> skin, disrupting an amphibian’s ability to absorb water and breathe. This disease has caused declines in over 500 frog and salamander species. </a:t>
            </a:r>
            <a:endParaRPr sz="1100">
              <a:solidFill>
                <a:srgbClr val="000000"/>
              </a:solidFill>
              <a:latin typeface="Cambria"/>
              <a:ea typeface="Cambria"/>
              <a:cs typeface="Cambria"/>
              <a:sym typeface="Cambria"/>
            </a:endParaRPr>
          </a:p>
          <a:p>
            <a:pPr indent="0" lvl="0" marL="0" rtl="0" algn="l">
              <a:lnSpc>
                <a:spcPct val="107916"/>
              </a:lnSpc>
              <a:spcBef>
                <a:spcPts val="800"/>
              </a:spcBef>
              <a:spcAft>
                <a:spcPts val="0"/>
              </a:spcAft>
              <a:buNone/>
            </a:pPr>
            <a:r>
              <a:rPr lang="en-US" sz="1100">
                <a:solidFill>
                  <a:srgbClr val="000000"/>
                </a:solidFill>
                <a:latin typeface="Cambria"/>
                <a:ea typeface="Cambria"/>
                <a:cs typeface="Cambria"/>
                <a:sym typeface="Cambria"/>
              </a:rPr>
              <a:t>Ranavirus is an infectious disease affecting reptiles, amphibians and fish with up to a 90-100% mortality rate. There are several different kinds of ranavirus that impact species at different levels. This disease is believed to be responsible for many recent massive mortality events around the world and, unchecked, could eliminate entire species.</a:t>
            </a:r>
            <a:endParaRPr sz="1100">
              <a:solidFill>
                <a:srgbClr val="000000"/>
              </a:solidFill>
              <a:latin typeface="Cambria"/>
              <a:ea typeface="Cambria"/>
              <a:cs typeface="Cambria"/>
              <a:sym typeface="Cambria"/>
            </a:endParaRPr>
          </a:p>
          <a:p>
            <a:pPr indent="0" lvl="0" marL="0" rtl="0" algn="l">
              <a:lnSpc>
                <a:spcPct val="115000"/>
              </a:lnSpc>
              <a:spcBef>
                <a:spcPts val="800"/>
              </a:spcBef>
              <a:spcAft>
                <a:spcPts val="0"/>
              </a:spcAft>
              <a:buNone/>
            </a:pPr>
            <a:r>
              <a:rPr b="1" lang="en-US" sz="1100" u="sng">
                <a:solidFill>
                  <a:srgbClr val="000000"/>
                </a:solidFill>
                <a:latin typeface="Cambria"/>
                <a:ea typeface="Cambria"/>
                <a:cs typeface="Cambria"/>
                <a:sym typeface="Cambria"/>
              </a:rPr>
              <a:t>Human Conflict: </a:t>
            </a:r>
            <a:endParaRPr b="1" sz="1100" u="sng">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rPr lang="en-US" sz="1100">
                <a:solidFill>
                  <a:srgbClr val="000000"/>
                </a:solidFill>
                <a:latin typeface="Cambria"/>
                <a:ea typeface="Cambria"/>
                <a:cs typeface="Cambria"/>
                <a:sym typeface="Cambria"/>
              </a:rPr>
              <a:t>Although snakes are incredibly beneficial in pest control, many people fear snakes and would rather kill them than learn to live with them. It is illegal to kill snakes and attempting to do so only increases the chance of being bitten. </a:t>
            </a:r>
            <a:endParaRPr sz="1100">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t/>
            </a:r>
            <a:endParaRPr sz="1100">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rPr lang="en-US" sz="1100">
                <a:solidFill>
                  <a:srgbClr val="000000"/>
                </a:solidFill>
                <a:latin typeface="Cambria"/>
                <a:ea typeface="Cambria"/>
                <a:cs typeface="Cambria"/>
                <a:sym typeface="Cambria"/>
              </a:rPr>
              <a:t>Turtles are taken from the wild and brought home as pets or gathered in massive numbers to be sold in the pet trade. These kidnapped animals can become malnourished and are discarded back into the wild after a few months of “fun”. Taking turtles or their eggs from the wild hurts our native turtle populations, which are already fighting to survive against many other threats. </a:t>
            </a:r>
            <a:endParaRPr sz="1100">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t/>
            </a:r>
            <a:endParaRPr sz="1100">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rPr lang="en-US" sz="1100">
                <a:solidFill>
                  <a:srgbClr val="000000"/>
                </a:solidFill>
                <a:latin typeface="Cambria"/>
                <a:ea typeface="Cambria"/>
                <a:cs typeface="Cambria"/>
                <a:sym typeface="Cambria"/>
              </a:rPr>
              <a:t>Reptiles and amphibians are also harmed by pollution to their habitats. Runoff from roads and pesticides from lawns can transfer toxic chemicals into adjacent wetlands, harming the sensitive plants and wildlife found there.</a:t>
            </a:r>
            <a:endParaRPr sz="1100">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t/>
            </a:r>
            <a:endParaRPr sz="1100">
              <a:solidFill>
                <a:srgbClr val="000000"/>
              </a:solidFill>
              <a:latin typeface="Cambria"/>
              <a:ea typeface="Cambria"/>
              <a:cs typeface="Cambria"/>
              <a:sym typeface="Cambria"/>
            </a:endParaRPr>
          </a:p>
          <a:p>
            <a:pPr indent="0" lvl="0" marL="0" rtl="0" algn="l">
              <a:lnSpc>
                <a:spcPct val="115000"/>
              </a:lnSpc>
              <a:spcBef>
                <a:spcPts val="0"/>
              </a:spcBef>
              <a:spcAft>
                <a:spcPts val="0"/>
              </a:spcAft>
              <a:buNone/>
            </a:pPr>
            <a:r>
              <a:rPr lang="en-US" sz="1100">
                <a:solidFill>
                  <a:srgbClr val="000000"/>
                </a:solidFill>
                <a:latin typeface="Cambria"/>
                <a:ea typeface="Cambria"/>
                <a:cs typeface="Cambria"/>
                <a:sym typeface="Cambria"/>
              </a:rPr>
              <a:t> </a:t>
            </a:r>
            <a:r>
              <a:rPr b="1" lang="en-US" sz="1100">
                <a:solidFill>
                  <a:srgbClr val="00B0F0"/>
                </a:solidFill>
                <a:latin typeface="Cambria"/>
                <a:ea typeface="Cambria"/>
                <a:cs typeface="Cambria"/>
                <a:sym typeface="Cambria"/>
              </a:rPr>
              <a:t>Subsidized predators</a:t>
            </a:r>
            <a:r>
              <a:rPr lang="en-US" sz="1100">
                <a:solidFill>
                  <a:srgbClr val="000000"/>
                </a:solidFill>
                <a:latin typeface="Cambria"/>
                <a:ea typeface="Cambria"/>
                <a:cs typeface="Cambria"/>
                <a:sym typeface="Cambria"/>
              </a:rPr>
              <a:t> such as cats, raccoons and foxes prey on reptiles and amphibians, and the more predators there are, the more pressure there is on herp populations. Unnatural, human-supplied sources of  food, water and shelter are provided through houses, compost piles, garbage cans and pet food dishes left outside. As more humans inhabit an area, unintentionally providing these resources, populations of subsidized predators increase, sometimes growing to numbers higher than the ecosystem can support. There needs to be a balance of predators and prey to keep the ecosystem healthy. Cats should be kept indoors and everyone in the community must do their part to remove human-supplied food sources. </a:t>
            </a:r>
            <a:endParaRPr sz="1100">
              <a:solidFill>
                <a:srgbClr val="000000"/>
              </a:solidFill>
              <a:latin typeface="Cambria"/>
              <a:ea typeface="Cambria"/>
              <a:cs typeface="Cambria"/>
              <a:sym typeface="Cambria"/>
            </a:endParaRPr>
          </a:p>
        </p:txBody>
      </p:sp>
      <p:sp>
        <p:nvSpPr>
          <p:cNvPr id="95" name="Google Shape;95;g88b63038a3_0_8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88b63038a3_0_8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88b63038a3_0_8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The biggest threat to herps is habitat loss and fragmentation. </a:t>
            </a:r>
            <a:endParaRPr>
              <a:latin typeface="Cambria"/>
              <a:ea typeface="Cambria"/>
              <a:cs typeface="Cambria"/>
              <a:sym typeface="Cambria"/>
            </a:endParaRPr>
          </a:p>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By helping restore and protect herp habitat, we can provide better resources for the reptiles and amphibians that live in our state. </a:t>
            </a:r>
            <a:endParaRPr>
              <a:latin typeface="Cambria"/>
              <a:ea typeface="Cambria"/>
              <a:cs typeface="Cambria"/>
              <a:sym typeface="Cambria"/>
            </a:endParaRPr>
          </a:p>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The Division of Fish and Wildlife helps protect over 60,000 acres of land in Rhode Island in Wildlife Management Areas. These areas have plenty of herp habitat and no new roads or houses can be built in them. </a:t>
            </a:r>
            <a:endParaRPr>
              <a:latin typeface="Cambria"/>
              <a:ea typeface="Cambria"/>
              <a:cs typeface="Cambria"/>
              <a:sym typeface="Cambria"/>
            </a:endParaRPr>
          </a:p>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For herps that need very special habitats, that are lacking in Rhode island, like vernal pools, biologist build them, like in “Operation Spadefoot”! (see notes)</a:t>
            </a:r>
            <a:endParaRPr>
              <a:latin typeface="Cambria"/>
              <a:ea typeface="Cambria"/>
              <a:cs typeface="Cambria"/>
              <a:sym typeface="Cambria"/>
            </a:endParaRPr>
          </a:p>
          <a:p>
            <a:pPr indent="-317500" lvl="0" marL="457200" rtl="0" algn="l">
              <a:lnSpc>
                <a:spcPct val="107916"/>
              </a:lnSpc>
              <a:spcBef>
                <a:spcPts val="0"/>
              </a:spcBef>
              <a:spcAft>
                <a:spcPts val="0"/>
              </a:spcAft>
              <a:buSzPts val="1400"/>
              <a:buFont typeface="Cambria"/>
              <a:buChar char="●"/>
            </a:pPr>
            <a:r>
              <a:rPr lang="en-US">
                <a:latin typeface="Cambria"/>
                <a:ea typeface="Cambria"/>
                <a:cs typeface="Cambria"/>
                <a:sym typeface="Cambria"/>
              </a:rPr>
              <a:t>Biologists at the DFW are also figuring out how to help herps outside of the Management Areas by surveying roads at night to locate places where a lot of herps are crossing. Once these dangerous places have been identified, hopefully new passages can be built under the road, to allow herps to safely travel between fragmented pieces of habitat.  </a:t>
            </a:r>
            <a:endParaRPr>
              <a:latin typeface="Cambria"/>
              <a:ea typeface="Cambria"/>
              <a:cs typeface="Cambria"/>
              <a:sym typeface="Cambria"/>
            </a:endParaRPr>
          </a:p>
        </p:txBody>
      </p:sp>
      <p:sp>
        <p:nvSpPr>
          <p:cNvPr id="103" name="Google Shape;103;g88b63038a3_0_8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ca3a0e3e3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ca3a0e3e3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0"/>
              </a:spcBef>
              <a:spcAft>
                <a:spcPts val="0"/>
              </a:spcAft>
              <a:buNone/>
            </a:pPr>
            <a:r>
              <a:rPr lang="en-US" sz="1100">
                <a:solidFill>
                  <a:srgbClr val="000000"/>
                </a:solidFill>
                <a:latin typeface="Cambria"/>
                <a:ea typeface="Cambria"/>
                <a:cs typeface="Cambria"/>
                <a:sym typeface="Cambria"/>
              </a:rPr>
              <a:t>Answers appear on click: </a:t>
            </a:r>
            <a:endParaRPr sz="1100">
              <a:solidFill>
                <a:srgbClr val="000000"/>
              </a:solidFill>
              <a:latin typeface="Cambria"/>
              <a:ea typeface="Cambria"/>
              <a:cs typeface="Cambria"/>
              <a:sym typeface="Cambria"/>
            </a:endParaRPr>
          </a:p>
          <a:p>
            <a:pPr indent="-298450" lvl="2" marL="1371600" rtl="0" algn="l">
              <a:lnSpc>
                <a:spcPct val="107916"/>
              </a:lnSpc>
              <a:spcBef>
                <a:spcPts val="0"/>
              </a:spcBef>
              <a:spcAft>
                <a:spcPts val="0"/>
              </a:spcAft>
              <a:buSzPts val="1100"/>
              <a:buFont typeface="Cambria"/>
              <a:buChar char="▪"/>
            </a:pPr>
            <a:r>
              <a:rPr lang="en-US" sz="1100">
                <a:solidFill>
                  <a:srgbClr val="000000"/>
                </a:solidFill>
                <a:latin typeface="Cambria"/>
                <a:ea typeface="Cambria"/>
                <a:cs typeface="Cambria"/>
                <a:sym typeface="Cambria"/>
              </a:rPr>
              <a:t>Don’t litter</a:t>
            </a:r>
            <a:endParaRPr sz="1100">
              <a:solidFill>
                <a:srgbClr val="000000"/>
              </a:solidFill>
              <a:latin typeface="Cambria"/>
              <a:ea typeface="Cambria"/>
              <a:cs typeface="Cambria"/>
              <a:sym typeface="Cambria"/>
            </a:endParaRPr>
          </a:p>
          <a:p>
            <a:pPr indent="-298450" lvl="2" marL="1371600" rtl="0" algn="l">
              <a:lnSpc>
                <a:spcPct val="107916"/>
              </a:lnSpc>
              <a:spcBef>
                <a:spcPts val="0"/>
              </a:spcBef>
              <a:spcAft>
                <a:spcPts val="0"/>
              </a:spcAft>
              <a:buSzPts val="1100"/>
              <a:buFont typeface="Cambria"/>
              <a:buChar char="▪"/>
            </a:pPr>
            <a:r>
              <a:rPr lang="en-US" sz="1100">
                <a:solidFill>
                  <a:srgbClr val="000000"/>
                </a:solidFill>
                <a:latin typeface="Cambria"/>
                <a:ea typeface="Cambria"/>
                <a:cs typeface="Cambria"/>
                <a:sym typeface="Cambria"/>
              </a:rPr>
              <a:t>Clean up wetlands</a:t>
            </a:r>
            <a:endParaRPr sz="1100">
              <a:solidFill>
                <a:srgbClr val="000000"/>
              </a:solidFill>
              <a:latin typeface="Cambria"/>
              <a:ea typeface="Cambria"/>
              <a:cs typeface="Cambria"/>
              <a:sym typeface="Cambria"/>
            </a:endParaRPr>
          </a:p>
          <a:p>
            <a:pPr indent="-298450" lvl="2" marL="1371600" rtl="0" algn="l">
              <a:lnSpc>
                <a:spcPct val="107916"/>
              </a:lnSpc>
              <a:spcBef>
                <a:spcPts val="0"/>
              </a:spcBef>
              <a:spcAft>
                <a:spcPts val="0"/>
              </a:spcAft>
              <a:buSzPts val="1100"/>
              <a:buFont typeface="Cambria"/>
              <a:buChar char="▪"/>
            </a:pPr>
            <a:r>
              <a:rPr lang="en-US" sz="1100">
                <a:solidFill>
                  <a:srgbClr val="000000"/>
                </a:solidFill>
                <a:latin typeface="Cambria"/>
                <a:ea typeface="Cambria"/>
                <a:cs typeface="Cambria"/>
                <a:sym typeface="Cambria"/>
              </a:rPr>
              <a:t>Help and encourage wetland protection</a:t>
            </a:r>
            <a:endParaRPr sz="1100">
              <a:solidFill>
                <a:srgbClr val="000000"/>
              </a:solidFill>
              <a:latin typeface="Cambria"/>
              <a:ea typeface="Cambria"/>
              <a:cs typeface="Cambria"/>
              <a:sym typeface="Cambria"/>
            </a:endParaRPr>
          </a:p>
          <a:p>
            <a:pPr indent="-298450" lvl="2" marL="1371600" rtl="0" algn="l">
              <a:lnSpc>
                <a:spcPct val="107916"/>
              </a:lnSpc>
              <a:spcBef>
                <a:spcPts val="0"/>
              </a:spcBef>
              <a:spcAft>
                <a:spcPts val="0"/>
              </a:spcAft>
              <a:buSzPts val="1100"/>
              <a:buFont typeface="Cambria"/>
              <a:buChar char="▪"/>
            </a:pPr>
            <a:r>
              <a:rPr lang="en-US" sz="1100">
                <a:solidFill>
                  <a:srgbClr val="000000"/>
                </a:solidFill>
                <a:latin typeface="Cambria"/>
                <a:ea typeface="Cambria"/>
                <a:cs typeface="Cambria"/>
                <a:sym typeface="Cambria"/>
              </a:rPr>
              <a:t>Plant native species</a:t>
            </a:r>
            <a:endParaRPr sz="1100">
              <a:solidFill>
                <a:srgbClr val="000000"/>
              </a:solidFill>
              <a:latin typeface="Cambria"/>
              <a:ea typeface="Cambria"/>
              <a:cs typeface="Cambria"/>
              <a:sym typeface="Cambria"/>
            </a:endParaRPr>
          </a:p>
          <a:p>
            <a:pPr indent="-298450" lvl="2" marL="1371600" rtl="0" algn="l">
              <a:lnSpc>
                <a:spcPct val="107916"/>
              </a:lnSpc>
              <a:spcBef>
                <a:spcPts val="0"/>
              </a:spcBef>
              <a:spcAft>
                <a:spcPts val="0"/>
              </a:spcAft>
              <a:buSzPts val="1100"/>
              <a:buFont typeface="Cambria"/>
              <a:buChar char="▪"/>
            </a:pPr>
            <a:r>
              <a:rPr lang="en-US" sz="1100">
                <a:solidFill>
                  <a:srgbClr val="000000"/>
                </a:solidFill>
                <a:latin typeface="Cambria"/>
                <a:ea typeface="Cambria"/>
                <a:cs typeface="Cambria"/>
                <a:sym typeface="Cambria"/>
              </a:rPr>
              <a:t>Don’t use pesticides</a:t>
            </a:r>
            <a:endParaRPr sz="1100">
              <a:solidFill>
                <a:srgbClr val="000000"/>
              </a:solidFill>
              <a:latin typeface="Cambria"/>
              <a:ea typeface="Cambria"/>
              <a:cs typeface="Cambria"/>
              <a:sym typeface="Cambria"/>
            </a:endParaRPr>
          </a:p>
          <a:p>
            <a:pPr indent="-298450" lvl="2" marL="1371600" rtl="0" algn="l">
              <a:lnSpc>
                <a:spcPct val="107916"/>
              </a:lnSpc>
              <a:spcBef>
                <a:spcPts val="0"/>
              </a:spcBef>
              <a:spcAft>
                <a:spcPts val="0"/>
              </a:spcAft>
              <a:buSzPts val="1100"/>
              <a:buFont typeface="Cambria"/>
              <a:buChar char="▪"/>
            </a:pPr>
            <a:r>
              <a:rPr lang="en-US" sz="1100">
                <a:solidFill>
                  <a:srgbClr val="000000"/>
                </a:solidFill>
                <a:latin typeface="Cambria"/>
                <a:ea typeface="Cambria"/>
                <a:cs typeface="Cambria"/>
                <a:sym typeface="Cambria"/>
              </a:rPr>
              <a:t>Share your knowledge!</a:t>
            </a:r>
            <a:endParaRPr sz="1100">
              <a:solidFill>
                <a:srgbClr val="000000"/>
              </a:solidFill>
              <a:latin typeface="Cambria"/>
              <a:ea typeface="Cambria"/>
              <a:cs typeface="Cambria"/>
              <a:sym typeface="Cambria"/>
            </a:endParaRPr>
          </a:p>
        </p:txBody>
      </p:sp>
      <p:sp>
        <p:nvSpPr>
          <p:cNvPr id="111" name="Google Shape;111;g2ca3a0e3e3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8a1216d93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8a1216d93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23" name="Google Shape;123;g8a1216d93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1" name="Google Shape;51;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4" name="Shape 54"/>
        <p:cNvGrpSpPr/>
        <p:nvPr/>
      </p:nvGrpSpPr>
      <p:grpSpPr>
        <a:xfrm>
          <a:off x="0" y="0"/>
          <a:ext cx="0" cy="0"/>
          <a:chOff x="0" y="0"/>
          <a:chExt cx="0" cy="0"/>
        </a:xfrm>
      </p:grpSpPr>
      <p:sp>
        <p:nvSpPr>
          <p:cNvPr id="55" name="Google Shape;55;p13"/>
          <p:cNvSpPr txBox="1"/>
          <p:nvPr>
            <p:ph idx="1" type="body"/>
          </p:nvPr>
        </p:nvSpPr>
        <p:spPr>
          <a:xfrm>
            <a:off x="457200" y="1524000"/>
            <a:ext cx="8229600" cy="4572000"/>
          </a:xfrm>
          <a:prstGeom prst="rect">
            <a:avLst/>
          </a:prstGeom>
          <a:noFill/>
          <a:ln>
            <a:noFill/>
          </a:ln>
        </p:spPr>
        <p:txBody>
          <a:bodyPr anchorCtr="0" anchor="t" bIns="91425" lIns="91425" spcFirstLastPara="1" rIns="91425" wrap="square" tIns="91425">
            <a:noAutofit/>
          </a:bodyPr>
          <a:lstStyle>
            <a:lvl1pPr indent="-368935" lvl="0" marL="457200" marR="0" rtl="0" algn="l">
              <a:spcBef>
                <a:spcPts val="600"/>
              </a:spcBef>
              <a:spcAft>
                <a:spcPts val="0"/>
              </a:spcAft>
              <a:buClr>
                <a:schemeClr val="accent2"/>
              </a:buClr>
              <a:buSzPts val="2210"/>
              <a:buFont typeface="Noto Sans Symbols"/>
              <a:buChar char="●"/>
              <a:defRPr b="0" i="0" sz="2600" u="none" cap="none" strike="noStrike">
                <a:solidFill>
                  <a:schemeClr val="lt1"/>
                </a:solidFill>
                <a:latin typeface="Constantia"/>
                <a:ea typeface="Constantia"/>
                <a:cs typeface="Constantia"/>
                <a:sym typeface="Constantia"/>
              </a:defRPr>
            </a:lvl1pPr>
            <a:lvl2pPr indent="-358140" lvl="1" marL="914400" marR="0" rtl="0" algn="l">
              <a:spcBef>
                <a:spcPts val="1600"/>
              </a:spcBef>
              <a:spcAft>
                <a:spcPts val="0"/>
              </a:spcAft>
              <a:buClr>
                <a:srgbClr val="D58F3E"/>
              </a:buClr>
              <a:buSzPts val="2040"/>
              <a:buFont typeface="Noto Sans Symbols"/>
              <a:buChar char="●"/>
              <a:defRPr b="0" i="0" sz="2400" u="none" cap="none" strike="noStrike">
                <a:solidFill>
                  <a:schemeClr val="lt2"/>
                </a:solidFill>
                <a:latin typeface="Constantia"/>
                <a:ea typeface="Constantia"/>
                <a:cs typeface="Constantia"/>
                <a:sym typeface="Constantia"/>
              </a:defRPr>
            </a:lvl2pPr>
            <a:lvl3pPr indent="-341947" lvl="2" marL="1371600" marR="0" rtl="0" algn="l">
              <a:spcBef>
                <a:spcPts val="1600"/>
              </a:spcBef>
              <a:spcAft>
                <a:spcPts val="0"/>
              </a:spcAft>
              <a:buClr>
                <a:srgbClr val="B17733"/>
              </a:buClr>
              <a:buSzPts val="1785"/>
              <a:buFont typeface="Noto Sans Symbols"/>
              <a:buChar char="●"/>
              <a:defRPr b="0" i="0" sz="2100" u="none" cap="none" strike="noStrike">
                <a:solidFill>
                  <a:schemeClr val="lt1"/>
                </a:solidFill>
                <a:latin typeface="Constantia"/>
                <a:ea typeface="Constantia"/>
                <a:cs typeface="Constantia"/>
                <a:sym typeface="Constantia"/>
              </a:defRPr>
            </a:lvl3pPr>
            <a:lvl4pPr indent="-331152" lvl="3" marL="1828800" marR="0" rtl="0" algn="l">
              <a:spcBef>
                <a:spcPts val="1600"/>
              </a:spcBef>
              <a:spcAft>
                <a:spcPts val="0"/>
              </a:spcAft>
              <a:buClr>
                <a:srgbClr val="D58F3E"/>
              </a:buClr>
              <a:buSzPts val="1615"/>
              <a:buFont typeface="Noto Sans Symbols"/>
              <a:buChar char="●"/>
              <a:defRPr b="0" i="0" sz="1900" u="none" cap="none" strike="noStrike">
                <a:solidFill>
                  <a:schemeClr val="lt1"/>
                </a:solidFill>
                <a:latin typeface="Constantia"/>
                <a:ea typeface="Constantia"/>
                <a:cs typeface="Constantia"/>
                <a:sym typeface="Constantia"/>
              </a:defRPr>
            </a:lvl4pPr>
            <a:lvl5pPr indent="-314960" lvl="4" marL="2286000" marR="0" rtl="0" algn="l">
              <a:spcBef>
                <a:spcPts val="160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5pPr>
            <a:lvl6pPr indent="-320357" lvl="5" marL="2743200" marR="0" rtl="0" algn="l">
              <a:spcBef>
                <a:spcPts val="1600"/>
              </a:spcBef>
              <a:spcAft>
                <a:spcPts val="0"/>
              </a:spcAft>
              <a:buClr>
                <a:srgbClr val="D58F3E"/>
              </a:buClr>
              <a:buSzPts val="1445"/>
              <a:buFont typeface="Noto Sans Symbols"/>
              <a:buChar char="⚫"/>
              <a:defRPr b="0" i="0" sz="1700" u="none" cap="none" strike="noStrike">
                <a:solidFill>
                  <a:schemeClr val="lt1"/>
                </a:solidFill>
                <a:latin typeface="Constantia"/>
                <a:ea typeface="Constantia"/>
                <a:cs typeface="Constantia"/>
                <a:sym typeface="Constantia"/>
              </a:defRPr>
            </a:lvl6pPr>
            <a:lvl7pPr indent="-314960" lvl="6" marL="3200400" marR="0" rtl="0" algn="l">
              <a:spcBef>
                <a:spcPts val="1600"/>
              </a:spcBef>
              <a:spcAft>
                <a:spcPts val="0"/>
              </a:spcAft>
              <a:buClr>
                <a:srgbClr val="D58F3E"/>
              </a:buClr>
              <a:buSzPts val="1360"/>
              <a:buFont typeface="Noto Sans Symbols"/>
              <a:buChar char="⚫"/>
              <a:defRPr b="0" i="0" sz="1600" u="none" cap="none" strike="noStrike">
                <a:solidFill>
                  <a:schemeClr val="lt1"/>
                </a:solidFill>
                <a:latin typeface="Constantia"/>
                <a:ea typeface="Constantia"/>
                <a:cs typeface="Constantia"/>
                <a:sym typeface="Constantia"/>
              </a:defRPr>
            </a:lvl7pPr>
            <a:lvl8pPr indent="-309562" lvl="7" marL="3657600" marR="0" rtl="0" algn="l">
              <a:spcBef>
                <a:spcPts val="1600"/>
              </a:spcBef>
              <a:spcAft>
                <a:spcPts val="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8pPr>
            <a:lvl9pPr indent="-309562" lvl="8" marL="4114800" marR="0" rtl="0" algn="l">
              <a:spcBef>
                <a:spcPts val="1600"/>
              </a:spcBef>
              <a:spcAft>
                <a:spcPts val="1600"/>
              </a:spcAft>
              <a:buClr>
                <a:srgbClr val="D58F3E"/>
              </a:buClr>
              <a:buSzPts val="1275"/>
              <a:buFont typeface="Noto Sans Symbols"/>
              <a:buChar char="⚫"/>
              <a:defRPr b="0" i="0" sz="1500" u="none" cap="none" strike="noStrike">
                <a:solidFill>
                  <a:schemeClr val="lt1"/>
                </a:solidFill>
                <a:latin typeface="Constantia"/>
                <a:ea typeface="Constantia"/>
                <a:cs typeface="Constantia"/>
                <a:sym typeface="Constantia"/>
              </a:defRPr>
            </a:lvl9pPr>
          </a:lstStyle>
          <a:p/>
        </p:txBody>
      </p:sp>
      <p:sp>
        <p:nvSpPr>
          <p:cNvPr id="56" name="Google Shape;56;p13"/>
          <p:cNvSpPr txBox="1"/>
          <p:nvPr>
            <p:ph idx="10" type="dt"/>
          </p:nvPr>
        </p:nvSpPr>
        <p:spPr>
          <a:xfrm>
            <a:off x="5791200" y="6203667"/>
            <a:ext cx="2590800" cy="384000"/>
          </a:xfrm>
          <a:prstGeom prst="rect">
            <a:avLst/>
          </a:prstGeom>
          <a:noFill/>
          <a:ln>
            <a:noFill/>
          </a:ln>
        </p:spPr>
        <p:txBody>
          <a:bodyPr anchorCtr="0" anchor="ctr"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lt2"/>
                </a:solidFill>
                <a:latin typeface="Constantia"/>
                <a:ea typeface="Constantia"/>
                <a:cs typeface="Constantia"/>
                <a:sym typeface="Constantia"/>
              </a:defRPr>
            </a:lvl1pPr>
            <a:lvl2pPr indent="0" lvl="1" marL="457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57" name="Google Shape;57;p13"/>
          <p:cNvSpPr txBox="1"/>
          <p:nvPr>
            <p:ph idx="12" type="sldNum"/>
          </p:nvPr>
        </p:nvSpPr>
        <p:spPr>
          <a:xfrm>
            <a:off x="8410575" y="6181531"/>
            <a:ext cx="609600" cy="4572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b="0" i="0" sz="1600" u="none" cap="none" strike="noStrike">
                <a:solidFill>
                  <a:schemeClr val="lt2"/>
                </a:solidFill>
                <a:latin typeface="Constantia"/>
                <a:ea typeface="Constantia"/>
                <a:cs typeface="Constantia"/>
                <a:sym typeface="Constantia"/>
              </a:defRPr>
            </a:lvl1pPr>
            <a:lvl2pPr indent="0" lvl="1" marL="0" marR="0" rtl="0" algn="ctr">
              <a:spcBef>
                <a:spcPts val="0"/>
              </a:spcBef>
              <a:buNone/>
              <a:defRPr b="0" i="0" sz="1600" u="none" cap="none" strike="noStrike">
                <a:solidFill>
                  <a:schemeClr val="lt2"/>
                </a:solidFill>
                <a:latin typeface="Constantia"/>
                <a:ea typeface="Constantia"/>
                <a:cs typeface="Constantia"/>
                <a:sym typeface="Constantia"/>
              </a:defRPr>
            </a:lvl2pPr>
            <a:lvl3pPr indent="0" lvl="2" marL="0" marR="0" rtl="0" algn="ctr">
              <a:spcBef>
                <a:spcPts val="0"/>
              </a:spcBef>
              <a:buNone/>
              <a:defRPr b="0" i="0" sz="1600" u="none" cap="none" strike="noStrike">
                <a:solidFill>
                  <a:schemeClr val="lt2"/>
                </a:solidFill>
                <a:latin typeface="Constantia"/>
                <a:ea typeface="Constantia"/>
                <a:cs typeface="Constantia"/>
                <a:sym typeface="Constantia"/>
              </a:defRPr>
            </a:lvl3pPr>
            <a:lvl4pPr indent="0" lvl="3" marL="0" marR="0" rtl="0" algn="ctr">
              <a:spcBef>
                <a:spcPts val="0"/>
              </a:spcBef>
              <a:buNone/>
              <a:defRPr b="0" i="0" sz="1600" u="none" cap="none" strike="noStrike">
                <a:solidFill>
                  <a:schemeClr val="lt2"/>
                </a:solidFill>
                <a:latin typeface="Constantia"/>
                <a:ea typeface="Constantia"/>
                <a:cs typeface="Constantia"/>
                <a:sym typeface="Constantia"/>
              </a:defRPr>
            </a:lvl4pPr>
            <a:lvl5pPr indent="0" lvl="4" marL="0" marR="0" rtl="0" algn="ctr">
              <a:spcBef>
                <a:spcPts val="0"/>
              </a:spcBef>
              <a:buNone/>
              <a:defRPr b="0" i="0" sz="1600" u="none" cap="none" strike="noStrike">
                <a:solidFill>
                  <a:schemeClr val="lt2"/>
                </a:solidFill>
                <a:latin typeface="Constantia"/>
                <a:ea typeface="Constantia"/>
                <a:cs typeface="Constantia"/>
                <a:sym typeface="Constantia"/>
              </a:defRPr>
            </a:lvl5pPr>
            <a:lvl6pPr indent="0" lvl="5" marL="0" marR="0" rtl="0" algn="ctr">
              <a:spcBef>
                <a:spcPts val="0"/>
              </a:spcBef>
              <a:buNone/>
              <a:defRPr b="0" i="0" sz="1600" u="none" cap="none" strike="noStrike">
                <a:solidFill>
                  <a:schemeClr val="lt2"/>
                </a:solidFill>
                <a:latin typeface="Constantia"/>
                <a:ea typeface="Constantia"/>
                <a:cs typeface="Constantia"/>
                <a:sym typeface="Constantia"/>
              </a:defRPr>
            </a:lvl6pPr>
            <a:lvl7pPr indent="0" lvl="6" marL="0" marR="0" rtl="0" algn="ctr">
              <a:spcBef>
                <a:spcPts val="0"/>
              </a:spcBef>
              <a:buNone/>
              <a:defRPr b="0" i="0" sz="1600" u="none" cap="none" strike="noStrike">
                <a:solidFill>
                  <a:schemeClr val="lt2"/>
                </a:solidFill>
                <a:latin typeface="Constantia"/>
                <a:ea typeface="Constantia"/>
                <a:cs typeface="Constantia"/>
                <a:sym typeface="Constantia"/>
              </a:defRPr>
            </a:lvl7pPr>
            <a:lvl8pPr indent="0" lvl="7" marL="0" marR="0" rtl="0" algn="ctr">
              <a:spcBef>
                <a:spcPts val="0"/>
              </a:spcBef>
              <a:buNone/>
              <a:defRPr b="0" i="0" sz="1600" u="none" cap="none" strike="noStrike">
                <a:solidFill>
                  <a:schemeClr val="lt2"/>
                </a:solidFill>
                <a:latin typeface="Constantia"/>
                <a:ea typeface="Constantia"/>
                <a:cs typeface="Constantia"/>
                <a:sym typeface="Constantia"/>
              </a:defRPr>
            </a:lvl8pPr>
            <a:lvl9pPr indent="0" lvl="8" marL="0" marR="0" rtl="0" algn="ctr">
              <a:spcBef>
                <a:spcPts val="0"/>
              </a:spcBef>
              <a:buNone/>
              <a:defRPr b="0" i="0" sz="1600" u="none" cap="none" strike="noStrike">
                <a:solidFill>
                  <a:schemeClr val="lt2"/>
                </a:solidFill>
                <a:latin typeface="Constantia"/>
                <a:ea typeface="Constantia"/>
                <a:cs typeface="Constantia"/>
                <a:sym typeface="Constantia"/>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13"/>
          <p:cNvSpPr txBox="1"/>
          <p:nvPr>
            <p:ph idx="11" type="ftr"/>
          </p:nvPr>
        </p:nvSpPr>
        <p:spPr>
          <a:xfrm>
            <a:off x="2133600" y="6203667"/>
            <a:ext cx="3581400" cy="3840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lt2"/>
                </a:solidFill>
                <a:latin typeface="Constantia"/>
                <a:ea typeface="Constantia"/>
                <a:cs typeface="Constantia"/>
                <a:sym typeface="Constantia"/>
              </a:defRPr>
            </a:lvl1pPr>
            <a:lvl2pPr indent="0" lvl="1" marL="457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2pPr>
            <a:lvl3pPr indent="0" lvl="2" marL="914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3pPr>
            <a:lvl4pPr indent="0" lvl="3" marL="1371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4pPr>
            <a:lvl5pPr indent="0" lvl="4" marL="18288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5pPr>
            <a:lvl6pPr indent="0" lvl="5" marL="22860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6pPr>
            <a:lvl7pPr indent="0" lvl="6" marL="27432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7pPr>
            <a:lvl8pPr indent="0" lvl="7" marL="32004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8pPr>
            <a:lvl9pPr indent="0" lvl="8" marL="3657600" marR="0" rtl="0" algn="l">
              <a:spcBef>
                <a:spcPts val="0"/>
              </a:spcBef>
              <a:spcAft>
                <a:spcPts val="0"/>
              </a:spcAft>
              <a:buSzPts val="1400"/>
              <a:buNone/>
              <a:defRPr b="0" i="0" sz="1800" u="none" cap="none" strike="noStrike">
                <a:solidFill>
                  <a:schemeClr val="lt1"/>
                </a:solidFill>
                <a:latin typeface="Constantia"/>
                <a:ea typeface="Constantia"/>
                <a:cs typeface="Constantia"/>
                <a:sym typeface="Constantia"/>
              </a:defRPr>
            </a:lvl9pPr>
          </a:lstStyle>
          <a:p/>
        </p:txBody>
      </p:sp>
      <p:sp>
        <p:nvSpPr>
          <p:cNvPr id="59" name="Google Shape;59;p13"/>
          <p:cNvSpPr txBox="1"/>
          <p:nvPr>
            <p:ph type="title"/>
          </p:nvPr>
        </p:nvSpPr>
        <p:spPr>
          <a:xfrm>
            <a:off x="457200" y="152400"/>
            <a:ext cx="8229600" cy="1219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Clr>
                <a:srgbClr val="F9F9F9"/>
              </a:buClr>
              <a:buSzPts val="4200"/>
              <a:buFont typeface="Constantia"/>
              <a:buNone/>
              <a:defRPr b="0" i="0" sz="4200" u="none" cap="none" strike="noStrike">
                <a:solidFill>
                  <a:srgbClr val="F9F9F9"/>
                </a:solidFill>
                <a:latin typeface="Constantia"/>
                <a:ea typeface="Constantia"/>
                <a:cs typeface="Constantia"/>
                <a:sym typeface="Constantia"/>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1" name="Google Shape;31;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33"/>
            <a:ext cx="457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4" name="Google Shape;44;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7" name="Google Shape;47;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C343D"/>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12" name="Google Shape;12;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10600" l="15309" r="32009" t="30895"/>
          <a:stretch/>
        </p:blipFill>
        <p:spPr>
          <a:xfrm>
            <a:off x="750875" y="871525"/>
            <a:ext cx="7135500" cy="5282700"/>
          </a:xfrm>
          <a:prstGeom prst="ellipse">
            <a:avLst/>
          </a:prstGeom>
          <a:noFill/>
          <a:ln cap="flat" cmpd="sng" w="9525">
            <a:solidFill>
              <a:schemeClr val="dk2"/>
            </a:solidFill>
            <a:prstDash val="solid"/>
            <a:round/>
            <a:headEnd len="sm" w="sm" type="none"/>
            <a:tailEnd len="sm" w="sm" type="none"/>
          </a:ln>
        </p:spPr>
      </p:pic>
      <p:sp>
        <p:nvSpPr>
          <p:cNvPr id="66" name="Google Shape;66;p14"/>
          <p:cNvSpPr txBox="1"/>
          <p:nvPr>
            <p:ph idx="1" type="subTitle"/>
          </p:nvPr>
        </p:nvSpPr>
        <p:spPr>
          <a:xfrm>
            <a:off x="0" y="5639650"/>
            <a:ext cx="9144000" cy="12183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accent2"/>
              </a:buClr>
              <a:buSzPts val="1870"/>
              <a:buFont typeface="Noto Sans Symbols"/>
              <a:buNone/>
            </a:pPr>
            <a:r>
              <a:rPr lang="en-US" sz="2400">
                <a:solidFill>
                  <a:srgbClr val="FFFFFF"/>
                </a:solidFill>
                <a:latin typeface="Architects Daughter"/>
                <a:ea typeface="Architects Daughter"/>
                <a:cs typeface="Architects Daughter"/>
                <a:sym typeface="Architects Daughter"/>
              </a:rPr>
              <a:t>Rhode Island DEM Division of Fish and Wildlife</a:t>
            </a:r>
            <a:endParaRPr sz="2400">
              <a:solidFill>
                <a:srgbClr val="FFFFFF"/>
              </a:solidFill>
              <a:latin typeface="Architects Daughter"/>
              <a:ea typeface="Architects Daughter"/>
              <a:cs typeface="Architects Daughter"/>
              <a:sym typeface="Architects Daughter"/>
            </a:endParaRPr>
          </a:p>
          <a:p>
            <a:pPr indent="0" lvl="0" marL="0" marR="0" rtl="0" algn="l">
              <a:spcBef>
                <a:spcPts val="0"/>
              </a:spcBef>
              <a:spcAft>
                <a:spcPts val="0"/>
              </a:spcAft>
              <a:buClr>
                <a:schemeClr val="accent2"/>
              </a:buClr>
              <a:buSzPts val="1870"/>
              <a:buFont typeface="Noto Sans Symbols"/>
              <a:buNone/>
            </a:pPr>
            <a:r>
              <a:rPr lang="en-US" sz="2400">
                <a:solidFill>
                  <a:srgbClr val="FFFFFF"/>
                </a:solidFill>
                <a:latin typeface="Architects Daughter"/>
                <a:ea typeface="Architects Daughter"/>
                <a:cs typeface="Architects Daughter"/>
                <a:sym typeface="Architects Daughter"/>
              </a:rPr>
              <a:t>Rhody Critter Kits Program</a:t>
            </a:r>
            <a:endParaRPr sz="2400">
              <a:solidFill>
                <a:srgbClr val="FFFFFF"/>
              </a:solidFill>
              <a:latin typeface="Architects Daughter"/>
              <a:ea typeface="Architects Daughter"/>
              <a:cs typeface="Architects Daughter"/>
              <a:sym typeface="Architects Daughter"/>
            </a:endParaRPr>
          </a:p>
        </p:txBody>
      </p:sp>
      <p:pic>
        <p:nvPicPr>
          <p:cNvPr id="67" name="Google Shape;67;p14"/>
          <p:cNvPicPr preferRelativeResize="0"/>
          <p:nvPr/>
        </p:nvPicPr>
        <p:blipFill rotWithShape="1">
          <a:blip r:embed="rId4">
            <a:alphaModFix/>
          </a:blip>
          <a:srcRect b="0" l="7561" r="6513" t="616"/>
          <a:stretch/>
        </p:blipFill>
        <p:spPr>
          <a:xfrm flipH="1">
            <a:off x="6237225" y="3698337"/>
            <a:ext cx="2853900" cy="2317800"/>
          </a:xfrm>
          <a:prstGeom prst="ellipse">
            <a:avLst/>
          </a:prstGeom>
          <a:noFill/>
          <a:ln cap="flat" cmpd="sng" w="19050">
            <a:solidFill>
              <a:srgbClr val="000000"/>
            </a:solidFill>
            <a:prstDash val="solid"/>
            <a:round/>
            <a:headEnd len="sm" w="sm" type="none"/>
            <a:tailEnd len="sm" w="sm" type="none"/>
          </a:ln>
        </p:spPr>
      </p:pic>
      <p:sp>
        <p:nvSpPr>
          <p:cNvPr id="68" name="Google Shape;68;p14"/>
          <p:cNvSpPr txBox="1"/>
          <p:nvPr>
            <p:ph idx="1" type="subTitle"/>
          </p:nvPr>
        </p:nvSpPr>
        <p:spPr>
          <a:xfrm>
            <a:off x="2121650" y="282550"/>
            <a:ext cx="70224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Helping Herps</a:t>
            </a:r>
            <a:endParaRPr sz="4700">
              <a:solidFill>
                <a:srgbClr val="FFFFFF"/>
              </a:solidFill>
              <a:latin typeface="Architects Daughter"/>
              <a:ea typeface="Architects Daughter"/>
              <a:cs typeface="Architects Daughter"/>
              <a:sym typeface="Architects Daughter"/>
            </a:endParaRPr>
          </a:p>
        </p:txBody>
      </p:sp>
      <p:pic>
        <p:nvPicPr>
          <p:cNvPr id="69" name="Google Shape;69;p14"/>
          <p:cNvPicPr preferRelativeResize="0"/>
          <p:nvPr/>
        </p:nvPicPr>
        <p:blipFill rotWithShape="1">
          <a:blip r:embed="rId5">
            <a:alphaModFix/>
          </a:blip>
          <a:srcRect b="0" l="5967" r="2933" t="328"/>
          <a:stretch/>
        </p:blipFill>
        <p:spPr>
          <a:xfrm>
            <a:off x="0" y="154925"/>
            <a:ext cx="2949600" cy="2147400"/>
          </a:xfrm>
          <a:prstGeom prst="ellipse">
            <a:avLst/>
          </a:prstGeom>
          <a:noFill/>
          <a:ln cap="flat" cmpd="sng" w="19050">
            <a:solidFill>
              <a:schemeClr val="dk2"/>
            </a:solidFill>
            <a:prstDash val="solid"/>
            <a:round/>
            <a:headEnd len="sm" w="sm" type="none"/>
            <a:tailEnd len="sm" w="sm" type="none"/>
          </a:ln>
        </p:spPr>
      </p:pic>
      <p:pic>
        <p:nvPicPr>
          <p:cNvPr descr="Rhode Island logo.png" id="70" name="Google Shape;70;p14"/>
          <p:cNvPicPr preferRelativeResize="0"/>
          <p:nvPr/>
        </p:nvPicPr>
        <p:blipFill>
          <a:blip r:embed="rId6">
            <a:alphaModFix/>
          </a:blip>
          <a:stretch>
            <a:fillRect/>
          </a:stretch>
        </p:blipFill>
        <p:spPr>
          <a:xfrm>
            <a:off x="7784502" y="6070338"/>
            <a:ext cx="499000" cy="638275"/>
          </a:xfrm>
          <a:prstGeom prst="rect">
            <a:avLst/>
          </a:prstGeom>
          <a:noFill/>
          <a:ln>
            <a:noFill/>
          </a:ln>
        </p:spPr>
      </p:pic>
      <p:pic>
        <p:nvPicPr>
          <p:cNvPr id="71" name="Google Shape;71;p14"/>
          <p:cNvPicPr preferRelativeResize="0"/>
          <p:nvPr/>
        </p:nvPicPr>
        <p:blipFill>
          <a:blip r:embed="rId7">
            <a:alphaModFix/>
          </a:blip>
          <a:stretch>
            <a:fillRect/>
          </a:stretch>
        </p:blipFill>
        <p:spPr>
          <a:xfrm>
            <a:off x="6607675" y="6154213"/>
            <a:ext cx="1066600" cy="470550"/>
          </a:xfrm>
          <a:prstGeom prst="rect">
            <a:avLst/>
          </a:prstGeom>
          <a:noFill/>
          <a:ln>
            <a:noFill/>
          </a:ln>
        </p:spPr>
      </p:pic>
      <p:pic>
        <p:nvPicPr>
          <p:cNvPr id="72" name="Google Shape;72;p14"/>
          <p:cNvPicPr preferRelativeResize="0"/>
          <p:nvPr/>
        </p:nvPicPr>
        <p:blipFill>
          <a:blip r:embed="rId8">
            <a:alphaModFix/>
          </a:blip>
          <a:stretch>
            <a:fillRect/>
          </a:stretch>
        </p:blipFill>
        <p:spPr>
          <a:xfrm>
            <a:off x="8322395" y="6070340"/>
            <a:ext cx="564080" cy="6382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idx="1" type="body"/>
          </p:nvPr>
        </p:nvSpPr>
        <p:spPr>
          <a:xfrm>
            <a:off x="3992000" y="2271400"/>
            <a:ext cx="5040900" cy="44736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FFFFFF"/>
                </a:solidFill>
                <a:latin typeface="Architects Daughter"/>
                <a:ea typeface="Architects Daughter"/>
                <a:cs typeface="Architects Daughter"/>
                <a:sym typeface="Architects Daughter"/>
              </a:rPr>
              <a:t>-</a:t>
            </a:r>
            <a:r>
              <a:rPr lang="en-US" sz="2000">
                <a:solidFill>
                  <a:srgbClr val="FFFFFF"/>
                </a:solidFill>
                <a:latin typeface="Architects Daughter"/>
                <a:ea typeface="Architects Daughter"/>
                <a:cs typeface="Architects Daughter"/>
                <a:sym typeface="Architects Daughter"/>
              </a:rPr>
              <a:t>What do you think is “cool” about herps?</a:t>
            </a:r>
            <a:endParaRPr sz="20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1600"/>
              </a:spcBef>
              <a:spcAft>
                <a:spcPts val="0"/>
              </a:spcAft>
              <a:buNone/>
            </a:pPr>
            <a:r>
              <a:t/>
            </a:r>
            <a:endParaRPr sz="8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rPr lang="en-US" sz="2000">
                <a:solidFill>
                  <a:srgbClr val="FFFFFF"/>
                </a:solidFill>
                <a:latin typeface="Architects Daughter"/>
                <a:ea typeface="Architects Daughter"/>
                <a:cs typeface="Architects Daughter"/>
                <a:sym typeface="Architects Daughter"/>
              </a:rPr>
              <a:t>-How do you think herps can help humans?</a:t>
            </a:r>
            <a:endParaRPr sz="20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t/>
            </a:r>
            <a:endParaRPr sz="20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t/>
            </a:r>
            <a:endParaRPr sz="8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rPr lang="en-US" sz="2000">
                <a:solidFill>
                  <a:srgbClr val="FFFFFF"/>
                </a:solidFill>
                <a:latin typeface="Architects Daughter"/>
                <a:ea typeface="Architects Daughter"/>
                <a:cs typeface="Architects Daughter"/>
                <a:sym typeface="Architects Daughter"/>
              </a:rPr>
              <a:t>-Why do you think herps are important to the ecosystem?</a:t>
            </a:r>
            <a:endParaRPr sz="20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t/>
            </a:r>
            <a:endParaRPr sz="20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t/>
            </a:r>
            <a:endParaRPr sz="8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rPr lang="en-US" sz="2000">
                <a:solidFill>
                  <a:srgbClr val="FFFFFF"/>
                </a:solidFill>
                <a:latin typeface="Architects Daughter"/>
                <a:ea typeface="Architects Daughter"/>
                <a:cs typeface="Architects Daughter"/>
                <a:sym typeface="Architects Daughter"/>
              </a:rPr>
              <a:t>-Why should humans protect herps?</a:t>
            </a:r>
            <a:endParaRPr sz="20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t/>
            </a:r>
            <a:endParaRPr sz="20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t/>
            </a:r>
            <a:endParaRPr sz="800">
              <a:solidFill>
                <a:srgbClr val="FFFFFF"/>
              </a:solidFill>
              <a:latin typeface="Architects Daughter"/>
              <a:ea typeface="Architects Daughter"/>
              <a:cs typeface="Architects Daughter"/>
              <a:sym typeface="Architects Daughter"/>
            </a:endParaRPr>
          </a:p>
          <a:p>
            <a:pPr indent="0" lvl="0" marL="0" rtl="0" algn="l">
              <a:lnSpc>
                <a:spcPct val="107916"/>
              </a:lnSpc>
              <a:spcBef>
                <a:spcPts val="0"/>
              </a:spcBef>
              <a:spcAft>
                <a:spcPts val="0"/>
              </a:spcAft>
              <a:buNone/>
            </a:pPr>
            <a:r>
              <a:rPr lang="en-US" sz="2000">
                <a:solidFill>
                  <a:srgbClr val="FFFFFF"/>
                </a:solidFill>
                <a:latin typeface="Architects Daughter"/>
                <a:ea typeface="Architects Daughter"/>
                <a:cs typeface="Architects Daughter"/>
                <a:sym typeface="Architects Daughter"/>
              </a:rPr>
              <a:t>-How can you help herps?</a:t>
            </a:r>
            <a:endParaRPr sz="3600">
              <a:solidFill>
                <a:srgbClr val="FFFFFF"/>
              </a:solidFill>
              <a:latin typeface="Architects Daughter"/>
              <a:ea typeface="Architects Daughter"/>
              <a:cs typeface="Architects Daughter"/>
              <a:sym typeface="Architects Daughter"/>
            </a:endParaRPr>
          </a:p>
          <a:p>
            <a:pPr indent="0" lvl="0" marL="0" marR="0" rtl="0" algn="l">
              <a:spcBef>
                <a:spcPts val="0"/>
              </a:spcBef>
              <a:spcAft>
                <a:spcPts val="1600"/>
              </a:spcAft>
              <a:buNone/>
            </a:pPr>
            <a:r>
              <a:t/>
            </a:r>
            <a:endParaRPr b="1" sz="2300">
              <a:solidFill>
                <a:srgbClr val="FFFFFF"/>
              </a:solidFill>
              <a:latin typeface="Handlee"/>
              <a:ea typeface="Handlee"/>
              <a:cs typeface="Handlee"/>
              <a:sym typeface="Handlee"/>
            </a:endParaRPr>
          </a:p>
        </p:txBody>
      </p:sp>
      <p:pic>
        <p:nvPicPr>
          <p:cNvPr id="79" name="Google Shape;79;p15"/>
          <p:cNvPicPr preferRelativeResize="0"/>
          <p:nvPr/>
        </p:nvPicPr>
        <p:blipFill rotWithShape="1">
          <a:blip r:embed="rId3">
            <a:alphaModFix/>
          </a:blip>
          <a:srcRect b="0" l="42639" r="13703" t="0"/>
          <a:stretch/>
        </p:blipFill>
        <p:spPr>
          <a:xfrm>
            <a:off x="0" y="0"/>
            <a:ext cx="3991992" cy="6857998"/>
          </a:xfrm>
          <a:prstGeom prst="rect">
            <a:avLst/>
          </a:prstGeom>
          <a:noFill/>
          <a:ln>
            <a:noFill/>
          </a:ln>
        </p:spPr>
      </p:pic>
      <p:sp>
        <p:nvSpPr>
          <p:cNvPr id="80" name="Google Shape;80;p15"/>
          <p:cNvSpPr txBox="1"/>
          <p:nvPr>
            <p:ph idx="4294967295" type="subTitle"/>
          </p:nvPr>
        </p:nvSpPr>
        <p:spPr>
          <a:xfrm>
            <a:off x="2110975" y="186500"/>
            <a:ext cx="64086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Slink and Think</a:t>
            </a:r>
            <a:endParaRPr sz="4700">
              <a:solidFill>
                <a:srgbClr val="FFFFFF"/>
              </a:solidFill>
              <a:latin typeface="Architects Daughter"/>
              <a:ea typeface="Architects Daughter"/>
              <a:cs typeface="Architects Daughter"/>
              <a:sym typeface="Architects Daughter"/>
            </a:endParaRPr>
          </a:p>
        </p:txBody>
      </p:sp>
      <p:sp>
        <p:nvSpPr>
          <p:cNvPr id="81" name="Google Shape;81;p15"/>
          <p:cNvSpPr txBox="1"/>
          <p:nvPr>
            <p:ph idx="4294967295" type="subTitle"/>
          </p:nvPr>
        </p:nvSpPr>
        <p:spPr>
          <a:xfrm>
            <a:off x="3857550" y="1160525"/>
            <a:ext cx="4939500" cy="8934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Gallery Walk</a:t>
            </a:r>
            <a:endParaRPr sz="4700">
              <a:solidFill>
                <a:srgbClr val="FFFFFF"/>
              </a:solidFill>
              <a:latin typeface="Architects Daughter"/>
              <a:ea typeface="Architects Daughter"/>
              <a:cs typeface="Architects Daughter"/>
              <a:sym typeface="Architects Daugh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idx="1" type="body"/>
          </p:nvPr>
        </p:nvSpPr>
        <p:spPr>
          <a:xfrm>
            <a:off x="108850" y="2795100"/>
            <a:ext cx="5288400" cy="4062900"/>
          </a:xfrm>
          <a:prstGeom prst="rect">
            <a:avLst/>
          </a:prstGeom>
          <a:noFill/>
          <a:ln>
            <a:noFill/>
          </a:ln>
          <a:effectLst>
            <a:outerShdw blurRad="57150" rotWithShape="0" algn="bl" dir="5400000" dist="19050">
              <a:srgbClr val="000000">
                <a:alpha val="88000"/>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100">
                <a:solidFill>
                  <a:srgbClr val="FFFFFF"/>
                </a:solidFill>
                <a:latin typeface="Handlee"/>
                <a:ea typeface="Handlee"/>
                <a:cs typeface="Handlee"/>
                <a:sym typeface="Handlee"/>
              </a:rPr>
              <a:t>INTRINSIC</a:t>
            </a:r>
            <a:r>
              <a:rPr lang="en-US" sz="3000">
                <a:solidFill>
                  <a:srgbClr val="FFFFFF"/>
                </a:solidFill>
                <a:latin typeface="Handlee"/>
                <a:ea typeface="Handlee"/>
                <a:cs typeface="Handlee"/>
                <a:sym typeface="Handlee"/>
              </a:rPr>
              <a:t> </a:t>
            </a:r>
            <a:r>
              <a:rPr lang="en-US" sz="2100">
                <a:solidFill>
                  <a:srgbClr val="FFFFFF"/>
                </a:solidFill>
                <a:latin typeface="Handlee"/>
                <a:ea typeface="Handlee"/>
                <a:cs typeface="Handlee"/>
                <a:sym typeface="Handlee"/>
              </a:rPr>
              <a:t>= valued for its own existence</a:t>
            </a:r>
            <a:endParaRPr sz="2100">
              <a:solidFill>
                <a:srgbClr val="FFFFFF"/>
              </a:solidFill>
              <a:latin typeface="Handlee"/>
              <a:ea typeface="Handlee"/>
              <a:cs typeface="Handlee"/>
              <a:sym typeface="Handlee"/>
            </a:endParaRPr>
          </a:p>
          <a:p>
            <a:pPr indent="0" lvl="0" marL="0" marR="0" rtl="0" algn="l">
              <a:lnSpc>
                <a:spcPct val="100000"/>
              </a:lnSpc>
              <a:spcBef>
                <a:spcPts val="1600"/>
              </a:spcBef>
              <a:spcAft>
                <a:spcPts val="0"/>
              </a:spcAft>
              <a:buNone/>
            </a:pPr>
            <a:r>
              <a:rPr lang="en-US" sz="2200">
                <a:solidFill>
                  <a:srgbClr val="FFFFFF"/>
                </a:solidFill>
                <a:latin typeface="Handlee"/>
                <a:ea typeface="Handlee"/>
                <a:cs typeface="Handlee"/>
                <a:sym typeface="Handlee"/>
              </a:rPr>
              <a:t>ex. beauty, diversity, emotional impact, history</a:t>
            </a:r>
            <a:endParaRPr sz="2200">
              <a:solidFill>
                <a:srgbClr val="FFFFFF"/>
              </a:solidFill>
              <a:latin typeface="Handlee"/>
              <a:ea typeface="Handlee"/>
              <a:cs typeface="Handlee"/>
              <a:sym typeface="Handlee"/>
            </a:endParaRPr>
          </a:p>
          <a:p>
            <a:pPr indent="0" lvl="0" marL="0" marR="0" rtl="0" algn="l">
              <a:lnSpc>
                <a:spcPct val="100000"/>
              </a:lnSpc>
              <a:spcBef>
                <a:spcPts val="1600"/>
              </a:spcBef>
              <a:spcAft>
                <a:spcPts val="0"/>
              </a:spcAft>
              <a:buNone/>
            </a:pPr>
            <a:r>
              <a:t/>
            </a:r>
            <a:endParaRPr>
              <a:solidFill>
                <a:srgbClr val="FFFFFF"/>
              </a:solidFill>
              <a:latin typeface="Handlee"/>
              <a:ea typeface="Handlee"/>
              <a:cs typeface="Handlee"/>
              <a:sym typeface="Handlee"/>
            </a:endParaRPr>
          </a:p>
          <a:p>
            <a:pPr indent="0" lvl="0" marL="0" marR="0" rtl="0" algn="l">
              <a:lnSpc>
                <a:spcPct val="100000"/>
              </a:lnSpc>
              <a:spcBef>
                <a:spcPts val="1600"/>
              </a:spcBef>
              <a:spcAft>
                <a:spcPts val="0"/>
              </a:spcAft>
              <a:buNone/>
            </a:pPr>
            <a:r>
              <a:t/>
            </a:r>
            <a:endParaRPr>
              <a:solidFill>
                <a:srgbClr val="FFFFFF"/>
              </a:solidFill>
              <a:latin typeface="Handlee"/>
              <a:ea typeface="Handlee"/>
              <a:cs typeface="Handlee"/>
              <a:sym typeface="Handlee"/>
            </a:endParaRPr>
          </a:p>
          <a:p>
            <a:pPr indent="0" lvl="0" marL="0" marR="0" rtl="0" algn="l">
              <a:lnSpc>
                <a:spcPct val="100000"/>
              </a:lnSpc>
              <a:spcBef>
                <a:spcPts val="1600"/>
              </a:spcBef>
              <a:spcAft>
                <a:spcPts val="0"/>
              </a:spcAft>
              <a:buNone/>
            </a:pPr>
            <a:r>
              <a:rPr lang="en-US" sz="2100">
                <a:solidFill>
                  <a:srgbClr val="FFFFFF"/>
                </a:solidFill>
                <a:latin typeface="Handlee"/>
                <a:ea typeface="Handlee"/>
                <a:cs typeface="Handlee"/>
                <a:sym typeface="Handlee"/>
              </a:rPr>
              <a:t>INSTRUMENTAL</a:t>
            </a:r>
            <a:r>
              <a:rPr lang="en-US">
                <a:solidFill>
                  <a:srgbClr val="FFFFFF"/>
                </a:solidFill>
                <a:latin typeface="Handlee"/>
                <a:ea typeface="Handlee"/>
                <a:cs typeface="Handlee"/>
                <a:sym typeface="Handlee"/>
              </a:rPr>
              <a:t> </a:t>
            </a:r>
            <a:r>
              <a:rPr lang="en-US" sz="2200">
                <a:solidFill>
                  <a:srgbClr val="FFFFFF"/>
                </a:solidFill>
                <a:latin typeface="Handlee"/>
                <a:ea typeface="Handlee"/>
                <a:cs typeface="Handlee"/>
                <a:sym typeface="Handlee"/>
              </a:rPr>
              <a:t>= valued for its usefulness</a:t>
            </a:r>
            <a:endParaRPr sz="2200">
              <a:solidFill>
                <a:srgbClr val="FFFFFF"/>
              </a:solidFill>
              <a:latin typeface="Handlee"/>
              <a:ea typeface="Handlee"/>
              <a:cs typeface="Handlee"/>
              <a:sym typeface="Handlee"/>
            </a:endParaRPr>
          </a:p>
          <a:p>
            <a:pPr indent="0" lvl="0" marL="0" marR="0" rtl="0" algn="l">
              <a:lnSpc>
                <a:spcPct val="100000"/>
              </a:lnSpc>
              <a:spcBef>
                <a:spcPts val="1600"/>
              </a:spcBef>
              <a:spcAft>
                <a:spcPts val="1600"/>
              </a:spcAft>
              <a:buNone/>
            </a:pPr>
            <a:r>
              <a:rPr lang="en-US" sz="2200">
                <a:solidFill>
                  <a:srgbClr val="FFFFFF"/>
                </a:solidFill>
                <a:latin typeface="Handlee"/>
                <a:ea typeface="Handlee"/>
                <a:cs typeface="Handlee"/>
                <a:sym typeface="Handlee"/>
              </a:rPr>
              <a:t>ex. food, building material, pest control</a:t>
            </a:r>
            <a:endParaRPr sz="2200">
              <a:solidFill>
                <a:srgbClr val="FFFFFF"/>
              </a:solidFill>
              <a:latin typeface="Handlee"/>
              <a:ea typeface="Handlee"/>
              <a:cs typeface="Handlee"/>
              <a:sym typeface="Handlee"/>
            </a:endParaRPr>
          </a:p>
        </p:txBody>
      </p:sp>
      <p:pic>
        <p:nvPicPr>
          <p:cNvPr id="88" name="Google Shape;88;p16"/>
          <p:cNvPicPr preferRelativeResize="0"/>
          <p:nvPr/>
        </p:nvPicPr>
        <p:blipFill rotWithShape="1">
          <a:blip r:embed="rId3">
            <a:alphaModFix/>
          </a:blip>
          <a:srcRect b="0" l="32925" r="26723" t="0"/>
          <a:stretch/>
        </p:blipFill>
        <p:spPr>
          <a:xfrm flipH="1">
            <a:off x="5454479" y="0"/>
            <a:ext cx="3689522" cy="6858000"/>
          </a:xfrm>
          <a:prstGeom prst="rect">
            <a:avLst/>
          </a:prstGeom>
          <a:noFill/>
          <a:ln>
            <a:noFill/>
          </a:ln>
        </p:spPr>
      </p:pic>
      <p:sp>
        <p:nvSpPr>
          <p:cNvPr id="89" name="Google Shape;89;p16"/>
          <p:cNvSpPr txBox="1"/>
          <p:nvPr>
            <p:ph idx="4294967295" type="subTitle"/>
          </p:nvPr>
        </p:nvSpPr>
        <p:spPr>
          <a:xfrm>
            <a:off x="210250" y="83000"/>
            <a:ext cx="64632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Intrinsic value</a:t>
            </a:r>
            <a:endParaRPr sz="4700">
              <a:solidFill>
                <a:srgbClr val="FFFFFF"/>
              </a:solidFill>
              <a:latin typeface="Architects Daughter"/>
              <a:ea typeface="Architects Daughter"/>
              <a:cs typeface="Architects Daughter"/>
              <a:sym typeface="Architects Daughter"/>
            </a:endParaRPr>
          </a:p>
        </p:txBody>
      </p:sp>
      <p:sp>
        <p:nvSpPr>
          <p:cNvPr id="90" name="Google Shape;90;p16"/>
          <p:cNvSpPr txBox="1"/>
          <p:nvPr>
            <p:ph idx="4294967295" type="subTitle"/>
          </p:nvPr>
        </p:nvSpPr>
        <p:spPr>
          <a:xfrm>
            <a:off x="646025" y="1573913"/>
            <a:ext cx="59757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Instrumental value</a:t>
            </a:r>
            <a:endParaRPr sz="4700">
              <a:solidFill>
                <a:srgbClr val="FFFFFF"/>
              </a:solidFill>
              <a:latin typeface="Architects Daughter"/>
              <a:ea typeface="Architects Daughter"/>
              <a:cs typeface="Architects Daughter"/>
              <a:sym typeface="Architects Daughter"/>
            </a:endParaRPr>
          </a:p>
        </p:txBody>
      </p:sp>
      <p:sp>
        <p:nvSpPr>
          <p:cNvPr id="91" name="Google Shape;91;p16"/>
          <p:cNvSpPr txBox="1"/>
          <p:nvPr>
            <p:ph idx="4294967295" type="subTitle"/>
          </p:nvPr>
        </p:nvSpPr>
        <p:spPr>
          <a:xfrm rot="-866056">
            <a:off x="2834387" y="954511"/>
            <a:ext cx="1445426" cy="726677"/>
          </a:xfrm>
          <a:prstGeom prst="rect">
            <a:avLst/>
          </a:prstGeom>
          <a:solidFill>
            <a:srgbClr val="000000"/>
          </a:solid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vs.</a:t>
            </a:r>
            <a:endParaRPr sz="4700">
              <a:solidFill>
                <a:srgbClr val="FFFFFF"/>
              </a:solidFill>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7"/>
          <p:cNvPicPr preferRelativeResize="0"/>
          <p:nvPr/>
        </p:nvPicPr>
        <p:blipFill rotWithShape="1">
          <a:blip r:embed="rId3">
            <a:alphaModFix amt="43000"/>
          </a:blip>
          <a:srcRect b="0" l="0" r="5410" t="0"/>
          <a:stretch/>
        </p:blipFill>
        <p:spPr>
          <a:xfrm>
            <a:off x="0" y="0"/>
            <a:ext cx="9144001" cy="6858000"/>
          </a:xfrm>
          <a:prstGeom prst="rect">
            <a:avLst/>
          </a:prstGeom>
          <a:noFill/>
          <a:ln>
            <a:noFill/>
          </a:ln>
        </p:spPr>
      </p:pic>
      <p:sp>
        <p:nvSpPr>
          <p:cNvPr id="98" name="Google Shape;98;p17"/>
          <p:cNvSpPr txBox="1"/>
          <p:nvPr>
            <p:ph idx="1" type="body"/>
          </p:nvPr>
        </p:nvSpPr>
        <p:spPr>
          <a:xfrm>
            <a:off x="355250" y="1936000"/>
            <a:ext cx="8266200" cy="46191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2800" u="sng">
                <a:solidFill>
                  <a:srgbClr val="FFFFFF"/>
                </a:solidFill>
                <a:latin typeface="Handlee"/>
                <a:ea typeface="Handlee"/>
                <a:cs typeface="Handlee"/>
                <a:sym typeface="Handlee"/>
              </a:rPr>
              <a:t>#1: Habitat Loss and Fragmentation</a:t>
            </a:r>
            <a:endParaRPr sz="2800" u="sng">
              <a:solidFill>
                <a:srgbClr val="FFFFFF"/>
              </a:solidFill>
              <a:latin typeface="Handlee"/>
              <a:ea typeface="Handlee"/>
              <a:cs typeface="Handlee"/>
              <a:sym typeface="Handlee"/>
            </a:endParaRPr>
          </a:p>
          <a:p>
            <a:pPr indent="-381000" lvl="0" marL="457200" marR="0" rtl="0" algn="l">
              <a:spcBef>
                <a:spcPts val="1600"/>
              </a:spcBef>
              <a:spcAft>
                <a:spcPts val="0"/>
              </a:spcAft>
              <a:buClr>
                <a:srgbClr val="FFFFFF"/>
              </a:buClr>
              <a:buSzPts val="2400"/>
              <a:buFont typeface="Handlee"/>
              <a:buChar char="●"/>
            </a:pPr>
            <a:r>
              <a:rPr lang="en-US" sz="2400">
                <a:solidFill>
                  <a:srgbClr val="FFFFFF"/>
                </a:solidFill>
                <a:latin typeface="Handlee"/>
                <a:ea typeface="Handlee"/>
                <a:cs typeface="Handlee"/>
                <a:sym typeface="Handlee"/>
              </a:rPr>
              <a:t>Road mortality, Loss of Resources</a:t>
            </a:r>
            <a:endParaRPr sz="2400">
              <a:solidFill>
                <a:srgbClr val="FFFFFF"/>
              </a:solidFill>
              <a:latin typeface="Handlee"/>
              <a:ea typeface="Handlee"/>
              <a:cs typeface="Handlee"/>
              <a:sym typeface="Handlee"/>
            </a:endParaRPr>
          </a:p>
          <a:p>
            <a:pPr indent="0" lvl="0" marL="0" marR="0" rtl="0" algn="l">
              <a:spcBef>
                <a:spcPts val="1600"/>
              </a:spcBef>
              <a:spcAft>
                <a:spcPts val="0"/>
              </a:spcAft>
              <a:buNone/>
            </a:pPr>
            <a:r>
              <a:rPr lang="en-US" sz="2800" u="sng">
                <a:solidFill>
                  <a:srgbClr val="FFFFFF"/>
                </a:solidFill>
                <a:latin typeface="Handlee"/>
                <a:ea typeface="Handlee"/>
                <a:cs typeface="Handlee"/>
                <a:sym typeface="Handlee"/>
              </a:rPr>
              <a:t>Disease</a:t>
            </a:r>
            <a:endParaRPr sz="2800" u="sng">
              <a:solidFill>
                <a:srgbClr val="FFFFFF"/>
              </a:solidFill>
              <a:latin typeface="Handlee"/>
              <a:ea typeface="Handlee"/>
              <a:cs typeface="Handlee"/>
              <a:sym typeface="Handlee"/>
            </a:endParaRPr>
          </a:p>
          <a:p>
            <a:pPr indent="-381000" lvl="0" marL="457200" marR="0" rtl="0" algn="l">
              <a:spcBef>
                <a:spcPts val="1600"/>
              </a:spcBef>
              <a:spcAft>
                <a:spcPts val="0"/>
              </a:spcAft>
              <a:buClr>
                <a:srgbClr val="FFFFFF"/>
              </a:buClr>
              <a:buSzPts val="2400"/>
              <a:buFont typeface="Handlee"/>
              <a:buChar char="●"/>
            </a:pPr>
            <a:r>
              <a:rPr lang="en-US" sz="2400">
                <a:solidFill>
                  <a:srgbClr val="FFFFFF"/>
                </a:solidFill>
                <a:latin typeface="Handlee"/>
                <a:ea typeface="Handlee"/>
                <a:cs typeface="Handlee"/>
                <a:sym typeface="Handlee"/>
              </a:rPr>
              <a:t>Ranavirus, Chytrid Fungus, Snake Fungal Disease</a:t>
            </a:r>
            <a:endParaRPr sz="2400">
              <a:solidFill>
                <a:srgbClr val="FFFFFF"/>
              </a:solidFill>
              <a:latin typeface="Handlee"/>
              <a:ea typeface="Handlee"/>
              <a:cs typeface="Handlee"/>
              <a:sym typeface="Handlee"/>
            </a:endParaRPr>
          </a:p>
          <a:p>
            <a:pPr indent="0" lvl="0" marL="0" marR="0" rtl="0" algn="l">
              <a:spcBef>
                <a:spcPts val="1600"/>
              </a:spcBef>
              <a:spcAft>
                <a:spcPts val="0"/>
              </a:spcAft>
              <a:buNone/>
            </a:pPr>
            <a:r>
              <a:rPr lang="en-US" sz="2800" u="sng">
                <a:solidFill>
                  <a:srgbClr val="FFFFFF"/>
                </a:solidFill>
                <a:latin typeface="Handlee"/>
                <a:ea typeface="Handlee"/>
                <a:cs typeface="Handlee"/>
                <a:sym typeface="Handlee"/>
              </a:rPr>
              <a:t>Human Conflict</a:t>
            </a:r>
            <a:endParaRPr sz="2800" u="sng">
              <a:solidFill>
                <a:srgbClr val="FFFFFF"/>
              </a:solidFill>
              <a:latin typeface="Handlee"/>
              <a:ea typeface="Handlee"/>
              <a:cs typeface="Handlee"/>
              <a:sym typeface="Handlee"/>
            </a:endParaRPr>
          </a:p>
          <a:p>
            <a:pPr indent="-381000" lvl="0" marL="457200" marR="0" rtl="0" algn="l">
              <a:spcBef>
                <a:spcPts val="1600"/>
              </a:spcBef>
              <a:spcAft>
                <a:spcPts val="0"/>
              </a:spcAft>
              <a:buClr>
                <a:srgbClr val="FFFFFF"/>
              </a:buClr>
              <a:buSzPts val="2400"/>
              <a:buFont typeface="Handlee"/>
              <a:buChar char="●"/>
            </a:pPr>
            <a:r>
              <a:rPr lang="en-US" sz="2400">
                <a:solidFill>
                  <a:srgbClr val="FFFFFF"/>
                </a:solidFill>
                <a:latin typeface="Handlee"/>
                <a:ea typeface="Handlee"/>
                <a:cs typeface="Handlee"/>
                <a:sym typeface="Handlee"/>
              </a:rPr>
              <a:t>Persecution, Illegal Collection, Pollution, Subsidized Predators</a:t>
            </a:r>
            <a:endParaRPr sz="2400">
              <a:solidFill>
                <a:srgbClr val="FFFFFF"/>
              </a:solidFill>
              <a:latin typeface="Handlee"/>
              <a:ea typeface="Handlee"/>
              <a:cs typeface="Handlee"/>
              <a:sym typeface="Handlee"/>
            </a:endParaRPr>
          </a:p>
        </p:txBody>
      </p:sp>
      <p:sp>
        <p:nvSpPr>
          <p:cNvPr id="99" name="Google Shape;99;p17"/>
          <p:cNvSpPr txBox="1"/>
          <p:nvPr>
            <p:ph idx="4294967295" type="subTitle"/>
          </p:nvPr>
        </p:nvSpPr>
        <p:spPr>
          <a:xfrm>
            <a:off x="2121600" y="474650"/>
            <a:ext cx="70224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Threats to</a:t>
            </a:r>
            <a:r>
              <a:rPr lang="en-US" sz="4700">
                <a:solidFill>
                  <a:srgbClr val="FFFFFF"/>
                </a:solidFill>
                <a:latin typeface="Architects Daughter"/>
                <a:ea typeface="Architects Daughter"/>
                <a:cs typeface="Architects Daughter"/>
                <a:sym typeface="Architects Daughter"/>
              </a:rPr>
              <a:t> Herps</a:t>
            </a:r>
            <a:endParaRPr sz="4700">
              <a:solidFill>
                <a:srgbClr val="FFFFFF"/>
              </a:solidFill>
              <a:latin typeface="Architects Daughter"/>
              <a:ea typeface="Architects Daughter"/>
              <a:cs typeface="Architects Daughter"/>
              <a:sym typeface="Architects Daughte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8"/>
          <p:cNvPicPr preferRelativeResize="0"/>
          <p:nvPr/>
        </p:nvPicPr>
        <p:blipFill rotWithShape="1">
          <a:blip r:embed="rId3">
            <a:alphaModFix amt="32000"/>
          </a:blip>
          <a:srcRect b="0" l="21513" r="0" t="0"/>
          <a:stretch/>
        </p:blipFill>
        <p:spPr>
          <a:xfrm>
            <a:off x="0" y="1602350"/>
            <a:ext cx="9144000" cy="5255650"/>
          </a:xfrm>
          <a:prstGeom prst="rect">
            <a:avLst/>
          </a:prstGeom>
          <a:noFill/>
          <a:ln>
            <a:noFill/>
          </a:ln>
          <a:effectLst>
            <a:outerShdw blurRad="57150" rotWithShape="0" algn="bl" dir="5400000" dist="19050">
              <a:srgbClr val="000000">
                <a:alpha val="50000"/>
              </a:srgbClr>
            </a:outerShdw>
          </a:effectLst>
        </p:spPr>
      </p:pic>
      <p:sp>
        <p:nvSpPr>
          <p:cNvPr id="106" name="Google Shape;106;p18"/>
          <p:cNvSpPr txBox="1"/>
          <p:nvPr>
            <p:ph idx="1" type="body"/>
          </p:nvPr>
        </p:nvSpPr>
        <p:spPr>
          <a:xfrm>
            <a:off x="438900" y="3369675"/>
            <a:ext cx="8266200" cy="30159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lang="en-US" sz="3100">
                <a:solidFill>
                  <a:srgbClr val="FFFFFF"/>
                </a:solidFill>
                <a:latin typeface="Handlee"/>
                <a:ea typeface="Handlee"/>
                <a:cs typeface="Handlee"/>
                <a:sym typeface="Handlee"/>
              </a:rPr>
              <a:t>The RIDEM Division of Fish and Wildlife protects over 60,000 acres of land!</a:t>
            </a:r>
            <a:endParaRPr sz="3100">
              <a:solidFill>
                <a:srgbClr val="FFFFFF"/>
              </a:solidFill>
              <a:latin typeface="Handlee"/>
              <a:ea typeface="Handlee"/>
              <a:cs typeface="Handlee"/>
              <a:sym typeface="Handlee"/>
            </a:endParaRPr>
          </a:p>
          <a:p>
            <a:pPr indent="0" lvl="0" marL="0" marR="0" rtl="0" algn="ctr">
              <a:spcBef>
                <a:spcPts val="1600"/>
              </a:spcBef>
              <a:spcAft>
                <a:spcPts val="0"/>
              </a:spcAft>
              <a:buNone/>
            </a:pPr>
            <a:r>
              <a:t/>
            </a:r>
            <a:endParaRPr sz="3100">
              <a:solidFill>
                <a:srgbClr val="FFFFFF"/>
              </a:solidFill>
              <a:latin typeface="Handlee"/>
              <a:ea typeface="Handlee"/>
              <a:cs typeface="Handlee"/>
              <a:sym typeface="Handlee"/>
            </a:endParaRPr>
          </a:p>
          <a:p>
            <a:pPr indent="0" lvl="0" marL="0" marR="0" rtl="0" algn="ctr">
              <a:spcBef>
                <a:spcPts val="1600"/>
              </a:spcBef>
              <a:spcAft>
                <a:spcPts val="1600"/>
              </a:spcAft>
              <a:buNone/>
            </a:pPr>
            <a:r>
              <a:rPr lang="en-US" sz="3100">
                <a:solidFill>
                  <a:srgbClr val="FFFFFF"/>
                </a:solidFill>
                <a:latin typeface="Handlee"/>
                <a:ea typeface="Handlee"/>
                <a:cs typeface="Handlee"/>
                <a:sym typeface="Handlee"/>
              </a:rPr>
              <a:t>Healthy habitat=healthy herp populations</a:t>
            </a:r>
            <a:endParaRPr sz="3100">
              <a:solidFill>
                <a:srgbClr val="FFFFFF"/>
              </a:solidFill>
              <a:latin typeface="Handlee"/>
              <a:ea typeface="Handlee"/>
              <a:cs typeface="Handlee"/>
              <a:sym typeface="Handlee"/>
            </a:endParaRPr>
          </a:p>
        </p:txBody>
      </p:sp>
      <p:sp>
        <p:nvSpPr>
          <p:cNvPr id="107" name="Google Shape;107;p18"/>
          <p:cNvSpPr txBox="1"/>
          <p:nvPr>
            <p:ph idx="4294967295" type="subTitle"/>
          </p:nvPr>
        </p:nvSpPr>
        <p:spPr>
          <a:xfrm>
            <a:off x="219150" y="878075"/>
            <a:ext cx="87057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ctr">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Helping Habitats Helps Herps</a:t>
            </a:r>
            <a:endParaRPr sz="4700">
              <a:solidFill>
                <a:srgbClr val="FFFFFF"/>
              </a:solidFill>
              <a:latin typeface="Architects Daughter"/>
              <a:ea typeface="Architects Daughter"/>
              <a:cs typeface="Architects Daughter"/>
              <a:sym typeface="Architects Daugh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9"/>
          <p:cNvPicPr preferRelativeResize="0"/>
          <p:nvPr/>
        </p:nvPicPr>
        <p:blipFill>
          <a:blip r:embed="rId3">
            <a:alphaModFix/>
          </a:blip>
          <a:stretch>
            <a:fillRect/>
          </a:stretch>
        </p:blipFill>
        <p:spPr>
          <a:xfrm>
            <a:off x="0" y="763518"/>
            <a:ext cx="9144000" cy="6094483"/>
          </a:xfrm>
          <a:prstGeom prst="rect">
            <a:avLst/>
          </a:prstGeom>
          <a:noFill/>
          <a:ln>
            <a:noFill/>
          </a:ln>
        </p:spPr>
      </p:pic>
      <p:sp>
        <p:nvSpPr>
          <p:cNvPr id="114" name="Google Shape;114;p19"/>
          <p:cNvSpPr txBox="1"/>
          <p:nvPr>
            <p:ph idx="4294967295" type="subTitle"/>
          </p:nvPr>
        </p:nvSpPr>
        <p:spPr>
          <a:xfrm>
            <a:off x="-375" y="474650"/>
            <a:ext cx="91440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How can you help herp habitat?</a:t>
            </a:r>
            <a:endParaRPr sz="4700">
              <a:solidFill>
                <a:srgbClr val="FFFFFF"/>
              </a:solidFill>
              <a:latin typeface="Architects Daughter"/>
              <a:ea typeface="Architects Daughter"/>
              <a:cs typeface="Architects Daughter"/>
              <a:sym typeface="Architects Daughter"/>
            </a:endParaRPr>
          </a:p>
        </p:txBody>
      </p:sp>
      <p:sp>
        <p:nvSpPr>
          <p:cNvPr id="115" name="Google Shape;115;p19"/>
          <p:cNvSpPr/>
          <p:nvPr/>
        </p:nvSpPr>
        <p:spPr>
          <a:xfrm>
            <a:off x="7182425" y="1352625"/>
            <a:ext cx="1920900" cy="1143000"/>
          </a:xfrm>
          <a:prstGeom prst="cloudCallout">
            <a:avLst>
              <a:gd fmla="val -17498" name="adj1"/>
              <a:gd fmla="val 1021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latin typeface="Architects Daughter"/>
                <a:ea typeface="Architects Daughter"/>
                <a:cs typeface="Architects Daughter"/>
                <a:sym typeface="Architects Daughter"/>
              </a:rPr>
              <a:t>Don’t Litter!</a:t>
            </a:r>
            <a:endParaRPr b="1" sz="1900">
              <a:latin typeface="Architects Daughter"/>
              <a:ea typeface="Architects Daughter"/>
              <a:cs typeface="Architects Daughter"/>
              <a:sym typeface="Architects Daughter"/>
            </a:endParaRPr>
          </a:p>
        </p:txBody>
      </p:sp>
      <p:sp>
        <p:nvSpPr>
          <p:cNvPr id="116" name="Google Shape;116;p19"/>
          <p:cNvSpPr/>
          <p:nvPr/>
        </p:nvSpPr>
        <p:spPr>
          <a:xfrm>
            <a:off x="6931400" y="5106950"/>
            <a:ext cx="1920900" cy="1143000"/>
          </a:xfrm>
          <a:prstGeom prst="cloudCallout">
            <a:avLst>
              <a:gd fmla="val -33431" name="adj1"/>
              <a:gd fmla="val -135606"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latin typeface="Architects Daughter"/>
                <a:ea typeface="Architects Daughter"/>
                <a:cs typeface="Architects Daughter"/>
                <a:sym typeface="Architects Daughter"/>
              </a:rPr>
              <a:t>Clean up wetlands</a:t>
            </a:r>
            <a:endParaRPr b="1" sz="1900">
              <a:latin typeface="Architects Daughter"/>
              <a:ea typeface="Architects Daughter"/>
              <a:cs typeface="Architects Daughter"/>
              <a:sym typeface="Architects Daughter"/>
            </a:endParaRPr>
          </a:p>
        </p:txBody>
      </p:sp>
      <p:sp>
        <p:nvSpPr>
          <p:cNvPr id="117" name="Google Shape;117;p19"/>
          <p:cNvSpPr/>
          <p:nvPr/>
        </p:nvSpPr>
        <p:spPr>
          <a:xfrm>
            <a:off x="4339350" y="1734275"/>
            <a:ext cx="2158500" cy="1299300"/>
          </a:xfrm>
          <a:prstGeom prst="cloudCallout">
            <a:avLst>
              <a:gd fmla="val 79046" name="adj1"/>
              <a:gd fmla="val 72172"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latin typeface="Architects Daughter"/>
                <a:ea typeface="Architects Daughter"/>
                <a:cs typeface="Architects Daughter"/>
                <a:sym typeface="Architects Daughter"/>
              </a:rPr>
              <a:t>Share your knowledge</a:t>
            </a:r>
            <a:endParaRPr b="1" sz="1900">
              <a:latin typeface="Architects Daughter"/>
              <a:ea typeface="Architects Daughter"/>
              <a:cs typeface="Architects Daughter"/>
              <a:sym typeface="Architects Daughter"/>
            </a:endParaRPr>
          </a:p>
        </p:txBody>
      </p:sp>
      <p:sp>
        <p:nvSpPr>
          <p:cNvPr id="118" name="Google Shape;118;p19"/>
          <p:cNvSpPr/>
          <p:nvPr/>
        </p:nvSpPr>
        <p:spPr>
          <a:xfrm>
            <a:off x="3724625" y="4393575"/>
            <a:ext cx="1984200" cy="1143000"/>
          </a:xfrm>
          <a:prstGeom prst="cloudCallout">
            <a:avLst>
              <a:gd fmla="val 110209" name="adj1"/>
              <a:gd fmla="val -104285"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latin typeface="Architects Daughter"/>
                <a:ea typeface="Architects Daughter"/>
                <a:cs typeface="Architects Daughter"/>
                <a:sym typeface="Architects Daughter"/>
              </a:rPr>
              <a:t>Don’t use pesticides</a:t>
            </a:r>
            <a:endParaRPr b="1" sz="1900">
              <a:latin typeface="Architects Daughter"/>
              <a:ea typeface="Architects Daughter"/>
              <a:cs typeface="Architects Daughter"/>
              <a:sym typeface="Architects Daughter"/>
            </a:endParaRPr>
          </a:p>
        </p:txBody>
      </p:sp>
      <p:sp>
        <p:nvSpPr>
          <p:cNvPr id="119" name="Google Shape;119;p19"/>
          <p:cNvSpPr/>
          <p:nvPr/>
        </p:nvSpPr>
        <p:spPr>
          <a:xfrm>
            <a:off x="2173075" y="2244650"/>
            <a:ext cx="1920900" cy="1143000"/>
          </a:xfrm>
          <a:prstGeom prst="cloudCallout">
            <a:avLst>
              <a:gd fmla="val 170280" name="adj1"/>
              <a:gd fmla="val 73637"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900">
                <a:latin typeface="Architects Daughter"/>
                <a:ea typeface="Architects Daughter"/>
                <a:cs typeface="Architects Daughter"/>
                <a:sym typeface="Architects Daughter"/>
              </a:rPr>
              <a:t>Plant native species</a:t>
            </a:r>
            <a:endParaRPr b="1" sz="1900">
              <a:latin typeface="Architects Daughter"/>
              <a:ea typeface="Architects Daughter"/>
              <a:cs typeface="Architects Daughter"/>
              <a:sym typeface="Architects Daugh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par>
                                <p:cTn fill="hold" nodeType="with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0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0"/>
          <p:cNvPicPr preferRelativeResize="0"/>
          <p:nvPr/>
        </p:nvPicPr>
        <p:blipFill>
          <a:blip r:embed="rId3">
            <a:alphaModFix/>
          </a:blip>
          <a:stretch>
            <a:fillRect/>
          </a:stretch>
        </p:blipFill>
        <p:spPr>
          <a:xfrm>
            <a:off x="331450" y="631720"/>
            <a:ext cx="8812500" cy="5691600"/>
          </a:xfrm>
          <a:prstGeom prst="teardrop">
            <a:avLst>
              <a:gd fmla="val 100000" name="adj"/>
            </a:avLst>
          </a:prstGeom>
          <a:noFill/>
          <a:ln>
            <a:noFill/>
          </a:ln>
        </p:spPr>
      </p:pic>
      <p:sp>
        <p:nvSpPr>
          <p:cNvPr id="126" name="Google Shape;126;p20"/>
          <p:cNvSpPr txBox="1"/>
          <p:nvPr>
            <p:ph idx="4294967295" type="subTitle"/>
          </p:nvPr>
        </p:nvSpPr>
        <p:spPr>
          <a:xfrm>
            <a:off x="48025" y="263350"/>
            <a:ext cx="62604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Let’s Play a Game!</a:t>
            </a:r>
            <a:endParaRPr sz="4700">
              <a:solidFill>
                <a:srgbClr val="FFFFFF"/>
              </a:solidFill>
              <a:latin typeface="Architects Daughter"/>
              <a:ea typeface="Architects Daughter"/>
              <a:cs typeface="Architects Daughter"/>
              <a:sym typeface="Architects Daughter"/>
            </a:endParaRPr>
          </a:p>
        </p:txBody>
      </p:sp>
      <p:sp>
        <p:nvSpPr>
          <p:cNvPr id="127" name="Google Shape;127;p20"/>
          <p:cNvSpPr txBox="1"/>
          <p:nvPr>
            <p:ph idx="4294967295" type="subTitle"/>
          </p:nvPr>
        </p:nvSpPr>
        <p:spPr>
          <a:xfrm>
            <a:off x="1931050" y="5698525"/>
            <a:ext cx="7212900" cy="933600"/>
          </a:xfrm>
          <a:prstGeom prst="rect">
            <a:avLst/>
          </a:prstGeom>
          <a:solidFill>
            <a:srgbClr val="000000"/>
          </a:solidFill>
          <a:ln>
            <a:noFill/>
          </a:ln>
        </p:spPr>
        <p:txBody>
          <a:bodyPr anchorCtr="0" anchor="t" bIns="45700" lIns="91425" spcFirstLastPara="1" rIns="91425" wrap="square" tIns="45700">
            <a:noAutofit/>
          </a:bodyPr>
          <a:lstStyle/>
          <a:p>
            <a:pPr indent="0" lvl="0" marL="0" marR="0" rtl="0" algn="l">
              <a:spcBef>
                <a:spcPts val="0"/>
              </a:spcBef>
              <a:spcAft>
                <a:spcPts val="1600"/>
              </a:spcAft>
              <a:buClr>
                <a:schemeClr val="accent2"/>
              </a:buClr>
              <a:buSzPts val="1870"/>
              <a:buFont typeface="Noto Sans Symbols"/>
              <a:buNone/>
            </a:pPr>
            <a:r>
              <a:rPr lang="en-US" sz="4700">
                <a:solidFill>
                  <a:srgbClr val="FFFFFF"/>
                </a:solidFill>
                <a:latin typeface="Architects Daughter"/>
                <a:ea typeface="Architects Daughter"/>
                <a:cs typeface="Architects Daughter"/>
                <a:sym typeface="Architects Daughter"/>
              </a:rPr>
              <a:t>Fragmentation Frenzy</a:t>
            </a:r>
            <a:endParaRPr sz="4700">
              <a:solidFill>
                <a:srgbClr val="FFFFFF"/>
              </a:solidFill>
              <a:latin typeface="Architects Daughter"/>
              <a:ea typeface="Architects Daughter"/>
              <a:cs typeface="Architects Daughter"/>
              <a:sym typeface="Architects Daughte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