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56" r:id="rId2"/>
    <p:sldId id="284" r:id="rId3"/>
    <p:sldId id="269" r:id="rId4"/>
    <p:sldId id="283" r:id="rId5"/>
    <p:sldId id="270" r:id="rId6"/>
    <p:sldId id="271" r:id="rId7"/>
    <p:sldId id="257" r:id="rId8"/>
    <p:sldId id="258" r:id="rId9"/>
    <p:sldId id="259" r:id="rId10"/>
    <p:sldId id="277" r:id="rId11"/>
    <p:sldId id="260" r:id="rId12"/>
    <p:sldId id="261" r:id="rId13"/>
    <p:sldId id="279" r:id="rId14"/>
    <p:sldId id="272" r:id="rId15"/>
    <p:sldId id="273" r:id="rId16"/>
    <p:sldId id="278" r:id="rId17"/>
    <p:sldId id="262" r:id="rId18"/>
    <p:sldId id="263" r:id="rId19"/>
    <p:sldId id="280" r:id="rId20"/>
    <p:sldId id="264" r:id="rId21"/>
    <p:sldId id="265" r:id="rId22"/>
    <p:sldId id="281" r:id="rId23"/>
    <p:sldId id="274" r:id="rId24"/>
    <p:sldId id="275" r:id="rId25"/>
    <p:sldId id="266"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7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14.xml.rels><?xml version="1.0" encoding="UTF-8" standalone="yes"?>
<Relationships xmlns="http://schemas.openxmlformats.org/package/2006/relationships"><Relationship Id="rId3" Type="http://schemas.openxmlformats.org/officeDocument/2006/relationships/hyperlink" Target="mailto:Ashley.blauvelt@dem.ri.gov" TargetMode="External"/><Relationship Id="rId2" Type="http://schemas.openxmlformats.org/officeDocument/2006/relationships/hyperlink" Target="mailto:Kelly.Owens@dem.ri.gov" TargetMode="External"/><Relationship Id="rId1" Type="http://schemas.openxmlformats.org/officeDocument/2006/relationships/hyperlink" Target="mailto:Rachel.Simpson@dem.ri.gov"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4.xml.rels><?xml version="1.0" encoding="UTF-8" standalone="yes"?>
<Relationships xmlns="http://schemas.openxmlformats.org/package/2006/relationships"><Relationship Id="rId3" Type="http://schemas.openxmlformats.org/officeDocument/2006/relationships/hyperlink" Target="mailto:Ashley.blauvelt@dem.ri.gov" TargetMode="External"/><Relationship Id="rId2" Type="http://schemas.openxmlformats.org/officeDocument/2006/relationships/hyperlink" Target="mailto:Kelly.Owens@dem.ri.gov" TargetMode="External"/><Relationship Id="rId1" Type="http://schemas.openxmlformats.org/officeDocument/2006/relationships/hyperlink" Target="mailto:Rachel.Simpson@dem.ri.gov"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C82E3-722D-40F9-8A09-02C7250FB48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C79AFCF-475B-4273-A122-2EED993CC61A}">
      <dgm:prSet/>
      <dgm:spPr/>
      <dgm:t>
        <a:bodyPr/>
        <a:lstStyle/>
        <a:p>
          <a:r>
            <a:rPr lang="en-US"/>
            <a:t>What is a Brownfield?</a:t>
          </a:r>
        </a:p>
      </dgm:t>
    </dgm:pt>
    <dgm:pt modelId="{D418E7E2-0C48-499C-8A56-DAC6C406ACEB}" type="parTrans" cxnId="{A8484E22-AF45-4473-9341-81D562B12D1E}">
      <dgm:prSet/>
      <dgm:spPr/>
      <dgm:t>
        <a:bodyPr/>
        <a:lstStyle/>
        <a:p>
          <a:endParaRPr lang="en-US"/>
        </a:p>
      </dgm:t>
    </dgm:pt>
    <dgm:pt modelId="{61EF3766-165A-44A3-B507-39E65DA39BC9}" type="sibTrans" cxnId="{A8484E22-AF45-4473-9341-81D562B12D1E}">
      <dgm:prSet/>
      <dgm:spPr/>
      <dgm:t>
        <a:bodyPr/>
        <a:lstStyle/>
        <a:p>
          <a:endParaRPr lang="en-US"/>
        </a:p>
      </dgm:t>
    </dgm:pt>
    <dgm:pt modelId="{F8BDED00-EC88-4543-B36A-92BE327CE810}">
      <dgm:prSet/>
      <dgm:spPr/>
      <dgm:t>
        <a:bodyPr/>
        <a:lstStyle/>
        <a:p>
          <a:r>
            <a:rPr lang="en-US"/>
            <a:t>Types of Brownfields</a:t>
          </a:r>
        </a:p>
      </dgm:t>
    </dgm:pt>
    <dgm:pt modelId="{829B8124-19B8-459D-A882-AA5BA08907EA}" type="parTrans" cxnId="{968FB3D7-B353-4DDE-94C7-C8198CFD602A}">
      <dgm:prSet/>
      <dgm:spPr/>
      <dgm:t>
        <a:bodyPr/>
        <a:lstStyle/>
        <a:p>
          <a:endParaRPr lang="en-US"/>
        </a:p>
      </dgm:t>
    </dgm:pt>
    <dgm:pt modelId="{A66FCA8A-8609-4E66-A886-C41D4AC74E3E}" type="sibTrans" cxnId="{968FB3D7-B353-4DDE-94C7-C8198CFD602A}">
      <dgm:prSet/>
      <dgm:spPr/>
      <dgm:t>
        <a:bodyPr/>
        <a:lstStyle/>
        <a:p>
          <a:endParaRPr lang="en-US"/>
        </a:p>
      </dgm:t>
    </dgm:pt>
    <dgm:pt modelId="{0A2EDAE7-5E44-4369-9394-BF3363C5F373}">
      <dgm:prSet/>
      <dgm:spPr/>
      <dgm:t>
        <a:bodyPr/>
        <a:lstStyle/>
        <a:p>
          <a:r>
            <a:rPr lang="en-US"/>
            <a:t>Funding Opportunities</a:t>
          </a:r>
        </a:p>
      </dgm:t>
    </dgm:pt>
    <dgm:pt modelId="{74379D45-124F-4569-9943-CD3F4DA51817}" type="parTrans" cxnId="{47AF9B11-239D-4CF0-8DFC-1B25BCB30310}">
      <dgm:prSet/>
      <dgm:spPr/>
      <dgm:t>
        <a:bodyPr/>
        <a:lstStyle/>
        <a:p>
          <a:endParaRPr lang="en-US"/>
        </a:p>
      </dgm:t>
    </dgm:pt>
    <dgm:pt modelId="{BAFA21C3-24FD-4278-804E-9B9754871A5B}" type="sibTrans" cxnId="{47AF9B11-239D-4CF0-8DFC-1B25BCB30310}">
      <dgm:prSet/>
      <dgm:spPr/>
      <dgm:t>
        <a:bodyPr/>
        <a:lstStyle/>
        <a:p>
          <a:endParaRPr lang="en-US"/>
        </a:p>
      </dgm:t>
    </dgm:pt>
    <dgm:pt modelId="{E3623E83-6AF7-4975-A827-3150B03EBF37}">
      <dgm:prSet/>
      <dgm:spPr/>
      <dgm:t>
        <a:bodyPr/>
        <a:lstStyle/>
        <a:p>
          <a:r>
            <a:rPr lang="en-US"/>
            <a:t>Reuse and Redevelopment of Brownfields</a:t>
          </a:r>
        </a:p>
      </dgm:t>
    </dgm:pt>
    <dgm:pt modelId="{C6BCBACD-D33E-4C0F-838D-FC7370B8A3D3}" type="parTrans" cxnId="{1FF01333-C735-4C61-AB30-A79423618EAF}">
      <dgm:prSet/>
      <dgm:spPr/>
      <dgm:t>
        <a:bodyPr/>
        <a:lstStyle/>
        <a:p>
          <a:endParaRPr lang="en-US"/>
        </a:p>
      </dgm:t>
    </dgm:pt>
    <dgm:pt modelId="{B829C3EB-EF0C-4C10-A2AA-C5967CD10FA2}" type="sibTrans" cxnId="{1FF01333-C735-4C61-AB30-A79423618EAF}">
      <dgm:prSet/>
      <dgm:spPr/>
      <dgm:t>
        <a:bodyPr/>
        <a:lstStyle/>
        <a:p>
          <a:endParaRPr lang="en-US"/>
        </a:p>
      </dgm:t>
    </dgm:pt>
    <dgm:pt modelId="{350A9BB1-E7C3-44E8-9C6A-215D7A278736}">
      <dgm:prSet/>
      <dgm:spPr/>
      <dgm:t>
        <a:bodyPr/>
        <a:lstStyle/>
        <a:p>
          <a:r>
            <a:rPr lang="en-US"/>
            <a:t>Why transform Brownfields into Green Space?</a:t>
          </a:r>
        </a:p>
      </dgm:t>
    </dgm:pt>
    <dgm:pt modelId="{83BF7EBC-9994-4458-AF4E-D87CFB115ADD}" type="parTrans" cxnId="{68F1B7E9-589D-4227-8189-0EFD1147F6E1}">
      <dgm:prSet/>
      <dgm:spPr/>
      <dgm:t>
        <a:bodyPr/>
        <a:lstStyle/>
        <a:p>
          <a:endParaRPr lang="en-US"/>
        </a:p>
      </dgm:t>
    </dgm:pt>
    <dgm:pt modelId="{49EBBF7C-FAAA-43E4-B3C5-F3F0FD96D5F8}" type="sibTrans" cxnId="{68F1B7E9-589D-4227-8189-0EFD1147F6E1}">
      <dgm:prSet/>
      <dgm:spPr/>
      <dgm:t>
        <a:bodyPr/>
        <a:lstStyle/>
        <a:p>
          <a:endParaRPr lang="en-US"/>
        </a:p>
      </dgm:t>
    </dgm:pt>
    <dgm:pt modelId="{3A81D236-FB1B-43FF-A806-0E9C2B7E6906}">
      <dgm:prSet/>
      <dgm:spPr/>
      <dgm:t>
        <a:bodyPr/>
        <a:lstStyle/>
        <a:p>
          <a:r>
            <a:rPr lang="en-US"/>
            <a:t>Success Stories</a:t>
          </a:r>
        </a:p>
      </dgm:t>
    </dgm:pt>
    <dgm:pt modelId="{08F19D7A-2216-4FBB-8EA1-4F7DEFC69EA8}" type="parTrans" cxnId="{1D9BE61A-F7D3-4EF5-9A02-85E353B4B7EE}">
      <dgm:prSet/>
      <dgm:spPr/>
      <dgm:t>
        <a:bodyPr/>
        <a:lstStyle/>
        <a:p>
          <a:endParaRPr lang="en-US"/>
        </a:p>
      </dgm:t>
    </dgm:pt>
    <dgm:pt modelId="{AB9A98FA-ABC0-4E38-BEEF-68049453CA93}" type="sibTrans" cxnId="{1D9BE61A-F7D3-4EF5-9A02-85E353B4B7EE}">
      <dgm:prSet/>
      <dgm:spPr/>
      <dgm:t>
        <a:bodyPr/>
        <a:lstStyle/>
        <a:p>
          <a:endParaRPr lang="en-US"/>
        </a:p>
      </dgm:t>
    </dgm:pt>
    <dgm:pt modelId="{5E1DE2B9-5A01-4D7A-8C3C-260C643179AB}" type="pres">
      <dgm:prSet presAssocID="{64EC82E3-722D-40F9-8A09-02C7250FB489}" presName="root" presStyleCnt="0">
        <dgm:presLayoutVars>
          <dgm:dir/>
          <dgm:resizeHandles val="exact"/>
        </dgm:presLayoutVars>
      </dgm:prSet>
      <dgm:spPr/>
    </dgm:pt>
    <dgm:pt modelId="{AECEE2A4-8048-4927-891B-5A064D67C8D1}" type="pres">
      <dgm:prSet presAssocID="{64EC82E3-722D-40F9-8A09-02C7250FB489}" presName="container" presStyleCnt="0">
        <dgm:presLayoutVars>
          <dgm:dir/>
          <dgm:resizeHandles val="exact"/>
        </dgm:presLayoutVars>
      </dgm:prSet>
      <dgm:spPr/>
    </dgm:pt>
    <dgm:pt modelId="{28EC65FC-D40D-48CD-B00A-3752B7D26B93}" type="pres">
      <dgm:prSet presAssocID="{4C79AFCF-475B-4273-A122-2EED993CC61A}" presName="compNode" presStyleCnt="0"/>
      <dgm:spPr/>
    </dgm:pt>
    <dgm:pt modelId="{62EC7D9C-4912-4A2F-BB10-A6626A120703}" type="pres">
      <dgm:prSet presAssocID="{4C79AFCF-475B-4273-A122-2EED993CC61A}" presName="iconBgRect" presStyleLbl="bgShp" presStyleIdx="0" presStyleCnt="6"/>
      <dgm:spPr/>
    </dgm:pt>
    <dgm:pt modelId="{F3C2219A-79E5-431B-9D72-44DB32C15222}" type="pres">
      <dgm:prSet presAssocID="{4C79AFCF-475B-4273-A122-2EED993CC61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FDF09668-B9D7-422E-A1DE-8CEE25B835C9}" type="pres">
      <dgm:prSet presAssocID="{4C79AFCF-475B-4273-A122-2EED993CC61A}" presName="spaceRect" presStyleCnt="0"/>
      <dgm:spPr/>
    </dgm:pt>
    <dgm:pt modelId="{A16A345C-9AEB-475A-86AD-F5158C9400D6}" type="pres">
      <dgm:prSet presAssocID="{4C79AFCF-475B-4273-A122-2EED993CC61A}" presName="textRect" presStyleLbl="revTx" presStyleIdx="0" presStyleCnt="6">
        <dgm:presLayoutVars>
          <dgm:chMax val="1"/>
          <dgm:chPref val="1"/>
        </dgm:presLayoutVars>
      </dgm:prSet>
      <dgm:spPr/>
    </dgm:pt>
    <dgm:pt modelId="{9D2D8016-9D70-4E9F-9A53-5A23976D99EA}" type="pres">
      <dgm:prSet presAssocID="{61EF3766-165A-44A3-B507-39E65DA39BC9}" presName="sibTrans" presStyleLbl="sibTrans2D1" presStyleIdx="0" presStyleCnt="0"/>
      <dgm:spPr/>
    </dgm:pt>
    <dgm:pt modelId="{63DB5183-55C8-4C22-97D5-9096EA330BC8}" type="pres">
      <dgm:prSet presAssocID="{F8BDED00-EC88-4543-B36A-92BE327CE810}" presName="compNode" presStyleCnt="0"/>
      <dgm:spPr/>
    </dgm:pt>
    <dgm:pt modelId="{E148895C-A6B0-47B7-B3A4-F4775666AD31}" type="pres">
      <dgm:prSet presAssocID="{F8BDED00-EC88-4543-B36A-92BE327CE810}" presName="iconBgRect" presStyleLbl="bgShp" presStyleIdx="1" presStyleCnt="6"/>
      <dgm:spPr/>
    </dgm:pt>
    <dgm:pt modelId="{2D2BD732-C6BF-4F26-A07D-261912821302}" type="pres">
      <dgm:prSet presAssocID="{F8BDED00-EC88-4543-B36A-92BE327CE81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ntains"/>
        </a:ext>
      </dgm:extLst>
    </dgm:pt>
    <dgm:pt modelId="{3166C38E-B90C-473F-A2FC-C1C79850080A}" type="pres">
      <dgm:prSet presAssocID="{F8BDED00-EC88-4543-B36A-92BE327CE810}" presName="spaceRect" presStyleCnt="0"/>
      <dgm:spPr/>
    </dgm:pt>
    <dgm:pt modelId="{C4C3D5EF-7CB2-4A34-81F2-8F77B0480FAB}" type="pres">
      <dgm:prSet presAssocID="{F8BDED00-EC88-4543-B36A-92BE327CE810}" presName="textRect" presStyleLbl="revTx" presStyleIdx="1" presStyleCnt="6">
        <dgm:presLayoutVars>
          <dgm:chMax val="1"/>
          <dgm:chPref val="1"/>
        </dgm:presLayoutVars>
      </dgm:prSet>
      <dgm:spPr/>
    </dgm:pt>
    <dgm:pt modelId="{FB4D3858-0163-4497-A9E2-CE18BE26947C}" type="pres">
      <dgm:prSet presAssocID="{A66FCA8A-8609-4E66-A886-C41D4AC74E3E}" presName="sibTrans" presStyleLbl="sibTrans2D1" presStyleIdx="0" presStyleCnt="0"/>
      <dgm:spPr/>
    </dgm:pt>
    <dgm:pt modelId="{7FC07554-7A4A-4DC6-87CC-5AB10D55B134}" type="pres">
      <dgm:prSet presAssocID="{0A2EDAE7-5E44-4369-9394-BF3363C5F373}" presName="compNode" presStyleCnt="0"/>
      <dgm:spPr/>
    </dgm:pt>
    <dgm:pt modelId="{7850412D-5237-4757-9B22-98AEF0632660}" type="pres">
      <dgm:prSet presAssocID="{0A2EDAE7-5E44-4369-9394-BF3363C5F373}" presName="iconBgRect" presStyleLbl="bgShp" presStyleIdx="2" presStyleCnt="6"/>
      <dgm:spPr/>
    </dgm:pt>
    <dgm:pt modelId="{A1B119A2-6610-4EC0-A0FA-28ACA8DFD433}" type="pres">
      <dgm:prSet presAssocID="{0A2EDAE7-5E44-4369-9394-BF3363C5F37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4E157633-7E00-4CBC-834D-6E5F09C5F43A}" type="pres">
      <dgm:prSet presAssocID="{0A2EDAE7-5E44-4369-9394-BF3363C5F373}" presName="spaceRect" presStyleCnt="0"/>
      <dgm:spPr/>
    </dgm:pt>
    <dgm:pt modelId="{7DCD55B8-BBE6-488E-9172-2FC2A948FEBB}" type="pres">
      <dgm:prSet presAssocID="{0A2EDAE7-5E44-4369-9394-BF3363C5F373}" presName="textRect" presStyleLbl="revTx" presStyleIdx="2" presStyleCnt="6">
        <dgm:presLayoutVars>
          <dgm:chMax val="1"/>
          <dgm:chPref val="1"/>
        </dgm:presLayoutVars>
      </dgm:prSet>
      <dgm:spPr/>
    </dgm:pt>
    <dgm:pt modelId="{0D2CCD74-D46F-4704-818D-10AE1D2563B8}" type="pres">
      <dgm:prSet presAssocID="{BAFA21C3-24FD-4278-804E-9B9754871A5B}" presName="sibTrans" presStyleLbl="sibTrans2D1" presStyleIdx="0" presStyleCnt="0"/>
      <dgm:spPr/>
    </dgm:pt>
    <dgm:pt modelId="{D18B6804-C04F-4268-B889-A6CE3E526DFE}" type="pres">
      <dgm:prSet presAssocID="{E3623E83-6AF7-4975-A827-3150B03EBF37}" presName="compNode" presStyleCnt="0"/>
      <dgm:spPr/>
    </dgm:pt>
    <dgm:pt modelId="{EB019564-55F4-458C-951C-D575F9D29F72}" type="pres">
      <dgm:prSet presAssocID="{E3623E83-6AF7-4975-A827-3150B03EBF37}" presName="iconBgRect" presStyleLbl="bgShp" presStyleIdx="3" presStyleCnt="6"/>
      <dgm:spPr/>
    </dgm:pt>
    <dgm:pt modelId="{B77C428F-DD4B-4C80-BD2A-71C3AB42AF6D}" type="pres">
      <dgm:prSet presAssocID="{E3623E83-6AF7-4975-A827-3150B03EBF3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a:ext>
      </dgm:extLst>
    </dgm:pt>
    <dgm:pt modelId="{16A5D7D0-C93A-4FD2-95F4-549C7E394AAE}" type="pres">
      <dgm:prSet presAssocID="{E3623E83-6AF7-4975-A827-3150B03EBF37}" presName="spaceRect" presStyleCnt="0"/>
      <dgm:spPr/>
    </dgm:pt>
    <dgm:pt modelId="{5AE415F4-19E9-4F88-883B-3899FE7EEFD3}" type="pres">
      <dgm:prSet presAssocID="{E3623E83-6AF7-4975-A827-3150B03EBF37}" presName="textRect" presStyleLbl="revTx" presStyleIdx="3" presStyleCnt="6">
        <dgm:presLayoutVars>
          <dgm:chMax val="1"/>
          <dgm:chPref val="1"/>
        </dgm:presLayoutVars>
      </dgm:prSet>
      <dgm:spPr/>
    </dgm:pt>
    <dgm:pt modelId="{7F8D7603-D7E9-434E-98EC-CD7CFAEBDA97}" type="pres">
      <dgm:prSet presAssocID="{B829C3EB-EF0C-4C10-A2AA-C5967CD10FA2}" presName="sibTrans" presStyleLbl="sibTrans2D1" presStyleIdx="0" presStyleCnt="0"/>
      <dgm:spPr/>
    </dgm:pt>
    <dgm:pt modelId="{CAA60E1C-9AF3-4BBC-AACB-04E9BC28C3AA}" type="pres">
      <dgm:prSet presAssocID="{350A9BB1-E7C3-44E8-9C6A-215D7A278736}" presName="compNode" presStyleCnt="0"/>
      <dgm:spPr/>
    </dgm:pt>
    <dgm:pt modelId="{E283EFA2-294B-471B-A26F-07C0CA53176F}" type="pres">
      <dgm:prSet presAssocID="{350A9BB1-E7C3-44E8-9C6A-215D7A278736}" presName="iconBgRect" presStyleLbl="bgShp" presStyleIdx="4" presStyleCnt="6"/>
      <dgm:spPr/>
    </dgm:pt>
    <dgm:pt modelId="{A16AFFF8-2236-4E00-B247-45F660C896A5}" type="pres">
      <dgm:prSet presAssocID="{350A9BB1-E7C3-44E8-9C6A-215D7A27873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lant"/>
        </a:ext>
      </dgm:extLst>
    </dgm:pt>
    <dgm:pt modelId="{C4507DB6-1DD0-463D-AE1D-493E3ABD6ADB}" type="pres">
      <dgm:prSet presAssocID="{350A9BB1-E7C3-44E8-9C6A-215D7A278736}" presName="spaceRect" presStyleCnt="0"/>
      <dgm:spPr/>
    </dgm:pt>
    <dgm:pt modelId="{D1D5138B-875F-4FA5-8737-92CA42B569EF}" type="pres">
      <dgm:prSet presAssocID="{350A9BB1-E7C3-44E8-9C6A-215D7A278736}" presName="textRect" presStyleLbl="revTx" presStyleIdx="4" presStyleCnt="6">
        <dgm:presLayoutVars>
          <dgm:chMax val="1"/>
          <dgm:chPref val="1"/>
        </dgm:presLayoutVars>
      </dgm:prSet>
      <dgm:spPr/>
    </dgm:pt>
    <dgm:pt modelId="{915ABDC5-90C6-4F70-8726-D8C45851CAA2}" type="pres">
      <dgm:prSet presAssocID="{49EBBF7C-FAAA-43E4-B3C5-F3F0FD96D5F8}" presName="sibTrans" presStyleLbl="sibTrans2D1" presStyleIdx="0" presStyleCnt="0"/>
      <dgm:spPr/>
    </dgm:pt>
    <dgm:pt modelId="{FFA48E3E-17E3-4A37-BA28-B5F46F0588CE}" type="pres">
      <dgm:prSet presAssocID="{3A81D236-FB1B-43FF-A806-0E9C2B7E6906}" presName="compNode" presStyleCnt="0"/>
      <dgm:spPr/>
    </dgm:pt>
    <dgm:pt modelId="{2188330C-96B5-4A6D-A977-241B1CE9DA08}" type="pres">
      <dgm:prSet presAssocID="{3A81D236-FB1B-43FF-A806-0E9C2B7E6906}" presName="iconBgRect" presStyleLbl="bgShp" presStyleIdx="5" presStyleCnt="6"/>
      <dgm:spPr/>
    </dgm:pt>
    <dgm:pt modelId="{12D4D3E2-845E-43D0-97CA-3BAC2F9F3877}" type="pres">
      <dgm:prSet presAssocID="{3A81D236-FB1B-43FF-A806-0E9C2B7E690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rophy"/>
        </a:ext>
      </dgm:extLst>
    </dgm:pt>
    <dgm:pt modelId="{8A5CC286-33DE-4C12-9AAD-86B7D77A6A60}" type="pres">
      <dgm:prSet presAssocID="{3A81D236-FB1B-43FF-A806-0E9C2B7E6906}" presName="spaceRect" presStyleCnt="0"/>
      <dgm:spPr/>
    </dgm:pt>
    <dgm:pt modelId="{04B24BD8-DC22-4601-8349-7A7807408777}" type="pres">
      <dgm:prSet presAssocID="{3A81D236-FB1B-43FF-A806-0E9C2B7E6906}" presName="textRect" presStyleLbl="revTx" presStyleIdx="5" presStyleCnt="6">
        <dgm:presLayoutVars>
          <dgm:chMax val="1"/>
          <dgm:chPref val="1"/>
        </dgm:presLayoutVars>
      </dgm:prSet>
      <dgm:spPr/>
    </dgm:pt>
  </dgm:ptLst>
  <dgm:cxnLst>
    <dgm:cxn modelId="{106A6607-86C9-464B-A966-0D19BE3942DA}" type="presOf" srcId="{61EF3766-165A-44A3-B507-39E65DA39BC9}" destId="{9D2D8016-9D70-4E9F-9A53-5A23976D99EA}" srcOrd="0" destOrd="0" presId="urn:microsoft.com/office/officeart/2018/2/layout/IconCircleList"/>
    <dgm:cxn modelId="{534B4808-BBEC-45DD-B3E5-268B80E15FFF}" type="presOf" srcId="{3A81D236-FB1B-43FF-A806-0E9C2B7E6906}" destId="{04B24BD8-DC22-4601-8349-7A7807408777}" srcOrd="0" destOrd="0" presId="urn:microsoft.com/office/officeart/2018/2/layout/IconCircleList"/>
    <dgm:cxn modelId="{A7D2600A-CA6B-4757-B874-67DF9BDFA53E}" type="presOf" srcId="{350A9BB1-E7C3-44E8-9C6A-215D7A278736}" destId="{D1D5138B-875F-4FA5-8737-92CA42B569EF}" srcOrd="0" destOrd="0" presId="urn:microsoft.com/office/officeart/2018/2/layout/IconCircleList"/>
    <dgm:cxn modelId="{47AF9B11-239D-4CF0-8DFC-1B25BCB30310}" srcId="{64EC82E3-722D-40F9-8A09-02C7250FB489}" destId="{0A2EDAE7-5E44-4369-9394-BF3363C5F373}" srcOrd="2" destOrd="0" parTransId="{74379D45-124F-4569-9943-CD3F4DA51817}" sibTransId="{BAFA21C3-24FD-4278-804E-9B9754871A5B}"/>
    <dgm:cxn modelId="{1D9BE61A-F7D3-4EF5-9A02-85E353B4B7EE}" srcId="{64EC82E3-722D-40F9-8A09-02C7250FB489}" destId="{3A81D236-FB1B-43FF-A806-0E9C2B7E6906}" srcOrd="5" destOrd="0" parTransId="{08F19D7A-2216-4FBB-8EA1-4F7DEFC69EA8}" sibTransId="{AB9A98FA-ABC0-4E38-BEEF-68049453CA93}"/>
    <dgm:cxn modelId="{A8484E22-AF45-4473-9341-81D562B12D1E}" srcId="{64EC82E3-722D-40F9-8A09-02C7250FB489}" destId="{4C79AFCF-475B-4273-A122-2EED993CC61A}" srcOrd="0" destOrd="0" parTransId="{D418E7E2-0C48-499C-8A56-DAC6C406ACEB}" sibTransId="{61EF3766-165A-44A3-B507-39E65DA39BC9}"/>
    <dgm:cxn modelId="{2D96FA2D-BA0E-4172-9D93-436F39833BA1}" type="presOf" srcId="{B829C3EB-EF0C-4C10-A2AA-C5967CD10FA2}" destId="{7F8D7603-D7E9-434E-98EC-CD7CFAEBDA97}" srcOrd="0" destOrd="0" presId="urn:microsoft.com/office/officeart/2018/2/layout/IconCircleList"/>
    <dgm:cxn modelId="{1FF01333-C735-4C61-AB30-A79423618EAF}" srcId="{64EC82E3-722D-40F9-8A09-02C7250FB489}" destId="{E3623E83-6AF7-4975-A827-3150B03EBF37}" srcOrd="3" destOrd="0" parTransId="{C6BCBACD-D33E-4C0F-838D-FC7370B8A3D3}" sibTransId="{B829C3EB-EF0C-4C10-A2AA-C5967CD10FA2}"/>
    <dgm:cxn modelId="{10B8D534-43A1-4A8C-AEAA-6EFB6DDA1CD2}" type="presOf" srcId="{49EBBF7C-FAAA-43E4-B3C5-F3F0FD96D5F8}" destId="{915ABDC5-90C6-4F70-8726-D8C45851CAA2}" srcOrd="0" destOrd="0" presId="urn:microsoft.com/office/officeart/2018/2/layout/IconCircleList"/>
    <dgm:cxn modelId="{B05F3745-2240-4536-A887-33CB75D384DE}" type="presOf" srcId="{A66FCA8A-8609-4E66-A886-C41D4AC74E3E}" destId="{FB4D3858-0163-4497-A9E2-CE18BE26947C}" srcOrd="0" destOrd="0" presId="urn:microsoft.com/office/officeart/2018/2/layout/IconCircleList"/>
    <dgm:cxn modelId="{E49B946E-B358-4C0C-BD3D-A0E3F0D0424C}" type="presOf" srcId="{F8BDED00-EC88-4543-B36A-92BE327CE810}" destId="{C4C3D5EF-7CB2-4A34-81F2-8F77B0480FAB}" srcOrd="0" destOrd="0" presId="urn:microsoft.com/office/officeart/2018/2/layout/IconCircleList"/>
    <dgm:cxn modelId="{131EB3C8-08EE-4D5F-82D6-169023C975FB}" type="presOf" srcId="{BAFA21C3-24FD-4278-804E-9B9754871A5B}" destId="{0D2CCD74-D46F-4704-818D-10AE1D2563B8}" srcOrd="0" destOrd="0" presId="urn:microsoft.com/office/officeart/2018/2/layout/IconCircleList"/>
    <dgm:cxn modelId="{A513E9D6-D21D-432F-B476-AFCBF6922EB1}" type="presOf" srcId="{4C79AFCF-475B-4273-A122-2EED993CC61A}" destId="{A16A345C-9AEB-475A-86AD-F5158C9400D6}" srcOrd="0" destOrd="0" presId="urn:microsoft.com/office/officeart/2018/2/layout/IconCircleList"/>
    <dgm:cxn modelId="{968FB3D7-B353-4DDE-94C7-C8198CFD602A}" srcId="{64EC82E3-722D-40F9-8A09-02C7250FB489}" destId="{F8BDED00-EC88-4543-B36A-92BE327CE810}" srcOrd="1" destOrd="0" parTransId="{829B8124-19B8-459D-A882-AA5BA08907EA}" sibTransId="{A66FCA8A-8609-4E66-A886-C41D4AC74E3E}"/>
    <dgm:cxn modelId="{F424A2E0-6C9F-40B4-8A31-1824E6700F7E}" type="presOf" srcId="{0A2EDAE7-5E44-4369-9394-BF3363C5F373}" destId="{7DCD55B8-BBE6-488E-9172-2FC2A948FEBB}" srcOrd="0" destOrd="0" presId="urn:microsoft.com/office/officeart/2018/2/layout/IconCircleList"/>
    <dgm:cxn modelId="{68F1B7E9-589D-4227-8189-0EFD1147F6E1}" srcId="{64EC82E3-722D-40F9-8A09-02C7250FB489}" destId="{350A9BB1-E7C3-44E8-9C6A-215D7A278736}" srcOrd="4" destOrd="0" parTransId="{83BF7EBC-9994-4458-AF4E-D87CFB115ADD}" sibTransId="{49EBBF7C-FAAA-43E4-B3C5-F3F0FD96D5F8}"/>
    <dgm:cxn modelId="{C136CCFB-17C8-4EB5-A50F-F0A1539E38AD}" type="presOf" srcId="{E3623E83-6AF7-4975-A827-3150B03EBF37}" destId="{5AE415F4-19E9-4F88-883B-3899FE7EEFD3}" srcOrd="0" destOrd="0" presId="urn:microsoft.com/office/officeart/2018/2/layout/IconCircleList"/>
    <dgm:cxn modelId="{C9ECCEFB-5AB5-405F-BE49-DE805BFF038D}" type="presOf" srcId="{64EC82E3-722D-40F9-8A09-02C7250FB489}" destId="{5E1DE2B9-5A01-4D7A-8C3C-260C643179AB}" srcOrd="0" destOrd="0" presId="urn:microsoft.com/office/officeart/2018/2/layout/IconCircleList"/>
    <dgm:cxn modelId="{11F3ED43-2E3D-4086-8F33-FB64C3971F29}" type="presParOf" srcId="{5E1DE2B9-5A01-4D7A-8C3C-260C643179AB}" destId="{AECEE2A4-8048-4927-891B-5A064D67C8D1}" srcOrd="0" destOrd="0" presId="urn:microsoft.com/office/officeart/2018/2/layout/IconCircleList"/>
    <dgm:cxn modelId="{3AC4A644-3E45-4F8F-92B7-EBA4C26CCE12}" type="presParOf" srcId="{AECEE2A4-8048-4927-891B-5A064D67C8D1}" destId="{28EC65FC-D40D-48CD-B00A-3752B7D26B93}" srcOrd="0" destOrd="0" presId="urn:microsoft.com/office/officeart/2018/2/layout/IconCircleList"/>
    <dgm:cxn modelId="{CEA446C5-2ED4-4343-A9FC-37083909FBFB}" type="presParOf" srcId="{28EC65FC-D40D-48CD-B00A-3752B7D26B93}" destId="{62EC7D9C-4912-4A2F-BB10-A6626A120703}" srcOrd="0" destOrd="0" presId="urn:microsoft.com/office/officeart/2018/2/layout/IconCircleList"/>
    <dgm:cxn modelId="{767E6DDF-1A7D-4F92-8F32-78F788ED2338}" type="presParOf" srcId="{28EC65FC-D40D-48CD-B00A-3752B7D26B93}" destId="{F3C2219A-79E5-431B-9D72-44DB32C15222}" srcOrd="1" destOrd="0" presId="urn:microsoft.com/office/officeart/2018/2/layout/IconCircleList"/>
    <dgm:cxn modelId="{F81FE2CB-C37B-4A66-950F-8011273AF3B4}" type="presParOf" srcId="{28EC65FC-D40D-48CD-B00A-3752B7D26B93}" destId="{FDF09668-B9D7-422E-A1DE-8CEE25B835C9}" srcOrd="2" destOrd="0" presId="urn:microsoft.com/office/officeart/2018/2/layout/IconCircleList"/>
    <dgm:cxn modelId="{D4D8DB6C-F8CB-4AEC-9BDC-D1B594717B88}" type="presParOf" srcId="{28EC65FC-D40D-48CD-B00A-3752B7D26B93}" destId="{A16A345C-9AEB-475A-86AD-F5158C9400D6}" srcOrd="3" destOrd="0" presId="urn:microsoft.com/office/officeart/2018/2/layout/IconCircleList"/>
    <dgm:cxn modelId="{C326BE86-EF53-49FE-9590-E2CD15A619D7}" type="presParOf" srcId="{AECEE2A4-8048-4927-891B-5A064D67C8D1}" destId="{9D2D8016-9D70-4E9F-9A53-5A23976D99EA}" srcOrd="1" destOrd="0" presId="urn:microsoft.com/office/officeart/2018/2/layout/IconCircleList"/>
    <dgm:cxn modelId="{2D325763-5AFA-45EC-9A97-7D5488A00183}" type="presParOf" srcId="{AECEE2A4-8048-4927-891B-5A064D67C8D1}" destId="{63DB5183-55C8-4C22-97D5-9096EA330BC8}" srcOrd="2" destOrd="0" presId="urn:microsoft.com/office/officeart/2018/2/layout/IconCircleList"/>
    <dgm:cxn modelId="{A3057130-404F-4E61-B83B-975606EE4C5C}" type="presParOf" srcId="{63DB5183-55C8-4C22-97D5-9096EA330BC8}" destId="{E148895C-A6B0-47B7-B3A4-F4775666AD31}" srcOrd="0" destOrd="0" presId="urn:microsoft.com/office/officeart/2018/2/layout/IconCircleList"/>
    <dgm:cxn modelId="{A1E1E3EC-2C70-4D4E-A255-24EAB7150E70}" type="presParOf" srcId="{63DB5183-55C8-4C22-97D5-9096EA330BC8}" destId="{2D2BD732-C6BF-4F26-A07D-261912821302}" srcOrd="1" destOrd="0" presId="urn:microsoft.com/office/officeart/2018/2/layout/IconCircleList"/>
    <dgm:cxn modelId="{AFC9FB3E-A4B8-423B-9E19-8E1327D06A94}" type="presParOf" srcId="{63DB5183-55C8-4C22-97D5-9096EA330BC8}" destId="{3166C38E-B90C-473F-A2FC-C1C79850080A}" srcOrd="2" destOrd="0" presId="urn:microsoft.com/office/officeart/2018/2/layout/IconCircleList"/>
    <dgm:cxn modelId="{70A66B01-6C51-4851-938B-2BB41F8A7E99}" type="presParOf" srcId="{63DB5183-55C8-4C22-97D5-9096EA330BC8}" destId="{C4C3D5EF-7CB2-4A34-81F2-8F77B0480FAB}" srcOrd="3" destOrd="0" presId="urn:microsoft.com/office/officeart/2018/2/layout/IconCircleList"/>
    <dgm:cxn modelId="{EF86143F-0560-4C04-82A6-E8556FA1F97C}" type="presParOf" srcId="{AECEE2A4-8048-4927-891B-5A064D67C8D1}" destId="{FB4D3858-0163-4497-A9E2-CE18BE26947C}" srcOrd="3" destOrd="0" presId="urn:microsoft.com/office/officeart/2018/2/layout/IconCircleList"/>
    <dgm:cxn modelId="{15976ACF-855C-4065-88CA-EAE1BF1167FF}" type="presParOf" srcId="{AECEE2A4-8048-4927-891B-5A064D67C8D1}" destId="{7FC07554-7A4A-4DC6-87CC-5AB10D55B134}" srcOrd="4" destOrd="0" presId="urn:microsoft.com/office/officeart/2018/2/layout/IconCircleList"/>
    <dgm:cxn modelId="{D9C41F38-78E5-4FFE-ADC0-1A82B6DF3115}" type="presParOf" srcId="{7FC07554-7A4A-4DC6-87CC-5AB10D55B134}" destId="{7850412D-5237-4757-9B22-98AEF0632660}" srcOrd="0" destOrd="0" presId="urn:microsoft.com/office/officeart/2018/2/layout/IconCircleList"/>
    <dgm:cxn modelId="{0DA09ECC-60E9-4163-8F89-4FB0901B0E83}" type="presParOf" srcId="{7FC07554-7A4A-4DC6-87CC-5AB10D55B134}" destId="{A1B119A2-6610-4EC0-A0FA-28ACA8DFD433}" srcOrd="1" destOrd="0" presId="urn:microsoft.com/office/officeart/2018/2/layout/IconCircleList"/>
    <dgm:cxn modelId="{B3DEA5DA-1647-4A79-9D0C-22536D4D045A}" type="presParOf" srcId="{7FC07554-7A4A-4DC6-87CC-5AB10D55B134}" destId="{4E157633-7E00-4CBC-834D-6E5F09C5F43A}" srcOrd="2" destOrd="0" presId="urn:microsoft.com/office/officeart/2018/2/layout/IconCircleList"/>
    <dgm:cxn modelId="{25B14D45-9BE9-42A0-9547-7BF84118D500}" type="presParOf" srcId="{7FC07554-7A4A-4DC6-87CC-5AB10D55B134}" destId="{7DCD55B8-BBE6-488E-9172-2FC2A948FEBB}" srcOrd="3" destOrd="0" presId="urn:microsoft.com/office/officeart/2018/2/layout/IconCircleList"/>
    <dgm:cxn modelId="{429E2106-9C21-41FC-9EB3-D7797103338D}" type="presParOf" srcId="{AECEE2A4-8048-4927-891B-5A064D67C8D1}" destId="{0D2CCD74-D46F-4704-818D-10AE1D2563B8}" srcOrd="5" destOrd="0" presId="urn:microsoft.com/office/officeart/2018/2/layout/IconCircleList"/>
    <dgm:cxn modelId="{9766936F-7BB2-4A7C-A05C-69C56DD69598}" type="presParOf" srcId="{AECEE2A4-8048-4927-891B-5A064D67C8D1}" destId="{D18B6804-C04F-4268-B889-A6CE3E526DFE}" srcOrd="6" destOrd="0" presId="urn:microsoft.com/office/officeart/2018/2/layout/IconCircleList"/>
    <dgm:cxn modelId="{B69ECDE7-C9A0-45C2-BA0C-95AE4091D289}" type="presParOf" srcId="{D18B6804-C04F-4268-B889-A6CE3E526DFE}" destId="{EB019564-55F4-458C-951C-D575F9D29F72}" srcOrd="0" destOrd="0" presId="urn:microsoft.com/office/officeart/2018/2/layout/IconCircleList"/>
    <dgm:cxn modelId="{DA161EBE-9291-4C60-9CC4-5B1342A8562C}" type="presParOf" srcId="{D18B6804-C04F-4268-B889-A6CE3E526DFE}" destId="{B77C428F-DD4B-4C80-BD2A-71C3AB42AF6D}" srcOrd="1" destOrd="0" presId="urn:microsoft.com/office/officeart/2018/2/layout/IconCircleList"/>
    <dgm:cxn modelId="{3A9FF651-C068-4965-91B2-2A7F0A8E3692}" type="presParOf" srcId="{D18B6804-C04F-4268-B889-A6CE3E526DFE}" destId="{16A5D7D0-C93A-4FD2-95F4-549C7E394AAE}" srcOrd="2" destOrd="0" presId="urn:microsoft.com/office/officeart/2018/2/layout/IconCircleList"/>
    <dgm:cxn modelId="{9A845C45-5B8A-41C0-9E4D-65D33588F398}" type="presParOf" srcId="{D18B6804-C04F-4268-B889-A6CE3E526DFE}" destId="{5AE415F4-19E9-4F88-883B-3899FE7EEFD3}" srcOrd="3" destOrd="0" presId="urn:microsoft.com/office/officeart/2018/2/layout/IconCircleList"/>
    <dgm:cxn modelId="{57936A85-E562-4351-BC4A-AB68E637C0B8}" type="presParOf" srcId="{AECEE2A4-8048-4927-891B-5A064D67C8D1}" destId="{7F8D7603-D7E9-434E-98EC-CD7CFAEBDA97}" srcOrd="7" destOrd="0" presId="urn:microsoft.com/office/officeart/2018/2/layout/IconCircleList"/>
    <dgm:cxn modelId="{C075E425-05C0-452B-89BA-6E68BA635015}" type="presParOf" srcId="{AECEE2A4-8048-4927-891B-5A064D67C8D1}" destId="{CAA60E1C-9AF3-4BBC-AACB-04E9BC28C3AA}" srcOrd="8" destOrd="0" presId="urn:microsoft.com/office/officeart/2018/2/layout/IconCircleList"/>
    <dgm:cxn modelId="{8D3C28FB-B8DD-4E7E-B899-624A4FA37D2A}" type="presParOf" srcId="{CAA60E1C-9AF3-4BBC-AACB-04E9BC28C3AA}" destId="{E283EFA2-294B-471B-A26F-07C0CA53176F}" srcOrd="0" destOrd="0" presId="urn:microsoft.com/office/officeart/2018/2/layout/IconCircleList"/>
    <dgm:cxn modelId="{AECAA060-E1D6-4C77-B3CA-C5298BEBE9E3}" type="presParOf" srcId="{CAA60E1C-9AF3-4BBC-AACB-04E9BC28C3AA}" destId="{A16AFFF8-2236-4E00-B247-45F660C896A5}" srcOrd="1" destOrd="0" presId="urn:microsoft.com/office/officeart/2018/2/layout/IconCircleList"/>
    <dgm:cxn modelId="{0AFED136-9F54-432E-9392-65F8352A6D6C}" type="presParOf" srcId="{CAA60E1C-9AF3-4BBC-AACB-04E9BC28C3AA}" destId="{C4507DB6-1DD0-463D-AE1D-493E3ABD6ADB}" srcOrd="2" destOrd="0" presId="urn:microsoft.com/office/officeart/2018/2/layout/IconCircleList"/>
    <dgm:cxn modelId="{FC4A8662-3DD0-4890-93DB-EE7748F9D127}" type="presParOf" srcId="{CAA60E1C-9AF3-4BBC-AACB-04E9BC28C3AA}" destId="{D1D5138B-875F-4FA5-8737-92CA42B569EF}" srcOrd="3" destOrd="0" presId="urn:microsoft.com/office/officeart/2018/2/layout/IconCircleList"/>
    <dgm:cxn modelId="{E399C288-9532-415C-97E5-771E715844C4}" type="presParOf" srcId="{AECEE2A4-8048-4927-891B-5A064D67C8D1}" destId="{915ABDC5-90C6-4F70-8726-D8C45851CAA2}" srcOrd="9" destOrd="0" presId="urn:microsoft.com/office/officeart/2018/2/layout/IconCircleList"/>
    <dgm:cxn modelId="{C08BC5CA-2815-424E-BA53-B4BF3E3AD80B}" type="presParOf" srcId="{AECEE2A4-8048-4927-891B-5A064D67C8D1}" destId="{FFA48E3E-17E3-4A37-BA28-B5F46F0588CE}" srcOrd="10" destOrd="0" presId="urn:microsoft.com/office/officeart/2018/2/layout/IconCircleList"/>
    <dgm:cxn modelId="{7E9ABF0C-017E-48A5-8BEC-9E28E459FA86}" type="presParOf" srcId="{FFA48E3E-17E3-4A37-BA28-B5F46F0588CE}" destId="{2188330C-96B5-4A6D-A977-241B1CE9DA08}" srcOrd="0" destOrd="0" presId="urn:microsoft.com/office/officeart/2018/2/layout/IconCircleList"/>
    <dgm:cxn modelId="{E3FB543D-473A-4E04-AE18-CB1803E90A23}" type="presParOf" srcId="{FFA48E3E-17E3-4A37-BA28-B5F46F0588CE}" destId="{12D4D3E2-845E-43D0-97CA-3BAC2F9F3877}" srcOrd="1" destOrd="0" presId="urn:microsoft.com/office/officeart/2018/2/layout/IconCircleList"/>
    <dgm:cxn modelId="{A976FCEA-DC5B-470B-8331-6EBB7039C60F}" type="presParOf" srcId="{FFA48E3E-17E3-4A37-BA28-B5F46F0588CE}" destId="{8A5CC286-33DE-4C12-9AAD-86B7D77A6A60}" srcOrd="2" destOrd="0" presId="urn:microsoft.com/office/officeart/2018/2/layout/IconCircleList"/>
    <dgm:cxn modelId="{2643B42B-4594-41D3-96CB-551276EA5269}" type="presParOf" srcId="{FFA48E3E-17E3-4A37-BA28-B5F46F0588CE}" destId="{04B24BD8-DC22-4601-8349-7A780740877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E10EB8-A2A5-43B5-B3E9-52CFA2194D3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3062129-94EF-4B85-BE72-FBEE1DCAA2C5}">
      <dgm:prSet/>
      <dgm:spPr/>
      <dgm:t>
        <a:bodyPr/>
        <a:lstStyle/>
        <a:p>
          <a:r>
            <a:rPr lang="en-US" dirty="0"/>
            <a:t>Located along the Woonasquatucket River, the Lincoln Lace and Braid factory was established in 1812 as a manufacturer of fabric. The facility closed in the late 20</a:t>
          </a:r>
          <a:r>
            <a:rPr lang="en-US" baseline="30000" dirty="0"/>
            <a:t>th</a:t>
          </a:r>
          <a:r>
            <a:rPr lang="en-US" dirty="0"/>
            <a:t> century and a fire in 1994 destroyed the main building. The site’s long industrial history and the illegal dumping that occurred after the fire resulted in a host of environmental contaminants.</a:t>
          </a:r>
        </a:p>
      </dgm:t>
    </dgm:pt>
    <dgm:pt modelId="{B29662A2-50F5-4104-B5CC-386E0B3A77FC}" type="parTrans" cxnId="{31BFBFDD-765A-4196-B3CD-DE73C2DD62A5}">
      <dgm:prSet/>
      <dgm:spPr/>
      <dgm:t>
        <a:bodyPr/>
        <a:lstStyle/>
        <a:p>
          <a:endParaRPr lang="en-US"/>
        </a:p>
      </dgm:t>
    </dgm:pt>
    <dgm:pt modelId="{0B6DD753-5B56-4BBB-A02C-127C19E5373C}" type="sibTrans" cxnId="{31BFBFDD-765A-4196-B3CD-DE73C2DD62A5}">
      <dgm:prSet/>
      <dgm:spPr/>
      <dgm:t>
        <a:bodyPr/>
        <a:lstStyle/>
        <a:p>
          <a:endParaRPr lang="en-US"/>
        </a:p>
      </dgm:t>
    </dgm:pt>
    <dgm:pt modelId="{4E42432C-ACF5-4C6C-BB95-36DEBC42BA17}">
      <dgm:prSet/>
      <dgm:spPr/>
      <dgm:t>
        <a:bodyPr/>
        <a:lstStyle/>
        <a:p>
          <a:r>
            <a:rPr lang="en-US"/>
            <a:t>The 6-acre Lincoln Lace and Braid property is adjacent to residential areas and abuts Merino Park, a large recreational area. Today, the property is part of the Woonasquatucket River Greenway Project.</a:t>
          </a:r>
        </a:p>
      </dgm:t>
    </dgm:pt>
    <dgm:pt modelId="{0C288B3B-C1F8-4ED9-9EDE-FE501CBEB715}" type="parTrans" cxnId="{48756B42-A267-4D26-B90D-A2A0F4C6BC50}">
      <dgm:prSet/>
      <dgm:spPr/>
      <dgm:t>
        <a:bodyPr/>
        <a:lstStyle/>
        <a:p>
          <a:endParaRPr lang="en-US"/>
        </a:p>
      </dgm:t>
    </dgm:pt>
    <dgm:pt modelId="{B1D67C30-B507-48D6-8319-6BB239F6CA81}" type="sibTrans" cxnId="{48756B42-A267-4D26-B90D-A2A0F4C6BC50}">
      <dgm:prSet/>
      <dgm:spPr/>
      <dgm:t>
        <a:bodyPr/>
        <a:lstStyle/>
        <a:p>
          <a:endParaRPr lang="en-US"/>
        </a:p>
      </dgm:t>
    </dgm:pt>
    <dgm:pt modelId="{969CE64E-B1C0-4A5C-A4CE-6D44B091A720}">
      <dgm:prSet/>
      <dgm:spPr/>
      <dgm:t>
        <a:bodyPr/>
        <a:lstStyle/>
        <a:p>
          <a:r>
            <a:rPr lang="en-US" dirty="0"/>
            <a:t>Awarded EPA Assessment Grant, funds from RI for remediation, EPA Cleanup Grant, RIDEM Oil Spill Restoration Fund, funds from the City of Providence </a:t>
          </a:r>
        </a:p>
      </dgm:t>
    </dgm:pt>
    <dgm:pt modelId="{8D41C2F7-4D49-4C50-87E1-61D431510870}" type="parTrans" cxnId="{88D4B077-6D5B-4814-B71A-C9BB80CA488B}">
      <dgm:prSet/>
      <dgm:spPr/>
      <dgm:t>
        <a:bodyPr/>
        <a:lstStyle/>
        <a:p>
          <a:endParaRPr lang="en-US"/>
        </a:p>
      </dgm:t>
    </dgm:pt>
    <dgm:pt modelId="{9894E788-C829-4149-9283-CC246670890A}" type="sibTrans" cxnId="{88D4B077-6D5B-4814-B71A-C9BB80CA488B}">
      <dgm:prSet/>
      <dgm:spPr/>
      <dgm:t>
        <a:bodyPr/>
        <a:lstStyle/>
        <a:p>
          <a:endParaRPr lang="en-US"/>
        </a:p>
      </dgm:t>
    </dgm:pt>
    <dgm:pt modelId="{ED4E32FF-CEB1-463D-A395-624476260A7F}" type="pres">
      <dgm:prSet presAssocID="{7FE10EB8-A2A5-43B5-B3E9-52CFA2194D37}" presName="diagram" presStyleCnt="0">
        <dgm:presLayoutVars>
          <dgm:dir/>
          <dgm:resizeHandles val="exact"/>
        </dgm:presLayoutVars>
      </dgm:prSet>
      <dgm:spPr/>
    </dgm:pt>
    <dgm:pt modelId="{9D7E2B75-56F1-4A48-9A96-DEB861D20D51}" type="pres">
      <dgm:prSet presAssocID="{B3062129-94EF-4B85-BE72-FBEE1DCAA2C5}" presName="node" presStyleLbl="node1" presStyleIdx="0" presStyleCnt="3">
        <dgm:presLayoutVars>
          <dgm:bulletEnabled val="1"/>
        </dgm:presLayoutVars>
      </dgm:prSet>
      <dgm:spPr/>
    </dgm:pt>
    <dgm:pt modelId="{05C94886-7CC9-43C7-9DF5-8E5EA610851E}" type="pres">
      <dgm:prSet presAssocID="{0B6DD753-5B56-4BBB-A02C-127C19E5373C}" presName="sibTrans" presStyleCnt="0"/>
      <dgm:spPr/>
    </dgm:pt>
    <dgm:pt modelId="{2F382DCF-6B7F-4BE7-9D57-33CDE99CE587}" type="pres">
      <dgm:prSet presAssocID="{4E42432C-ACF5-4C6C-BB95-36DEBC42BA17}" presName="node" presStyleLbl="node1" presStyleIdx="1" presStyleCnt="3">
        <dgm:presLayoutVars>
          <dgm:bulletEnabled val="1"/>
        </dgm:presLayoutVars>
      </dgm:prSet>
      <dgm:spPr/>
    </dgm:pt>
    <dgm:pt modelId="{FB851FB7-7A04-4280-A7EE-7E750CFEF90E}" type="pres">
      <dgm:prSet presAssocID="{B1D67C30-B507-48D6-8319-6BB239F6CA81}" presName="sibTrans" presStyleCnt="0"/>
      <dgm:spPr/>
    </dgm:pt>
    <dgm:pt modelId="{733E255F-E071-4C84-AAAD-C057633A2D90}" type="pres">
      <dgm:prSet presAssocID="{969CE64E-B1C0-4A5C-A4CE-6D44B091A720}" presName="node" presStyleLbl="node1" presStyleIdx="2" presStyleCnt="3">
        <dgm:presLayoutVars>
          <dgm:bulletEnabled val="1"/>
        </dgm:presLayoutVars>
      </dgm:prSet>
      <dgm:spPr/>
    </dgm:pt>
  </dgm:ptLst>
  <dgm:cxnLst>
    <dgm:cxn modelId="{48756B42-A267-4D26-B90D-A2A0F4C6BC50}" srcId="{7FE10EB8-A2A5-43B5-B3E9-52CFA2194D37}" destId="{4E42432C-ACF5-4C6C-BB95-36DEBC42BA17}" srcOrd="1" destOrd="0" parTransId="{0C288B3B-C1F8-4ED9-9EDE-FE501CBEB715}" sibTransId="{B1D67C30-B507-48D6-8319-6BB239F6CA81}"/>
    <dgm:cxn modelId="{D4364963-6AC3-4BD8-8BDB-3EC527D3CB6C}" type="presOf" srcId="{7FE10EB8-A2A5-43B5-B3E9-52CFA2194D37}" destId="{ED4E32FF-CEB1-463D-A395-624476260A7F}" srcOrd="0" destOrd="0" presId="urn:microsoft.com/office/officeart/2005/8/layout/default"/>
    <dgm:cxn modelId="{E3F77350-315D-44AE-9F07-AD5ECD1C8B6E}" type="presOf" srcId="{B3062129-94EF-4B85-BE72-FBEE1DCAA2C5}" destId="{9D7E2B75-56F1-4A48-9A96-DEB861D20D51}" srcOrd="0" destOrd="0" presId="urn:microsoft.com/office/officeart/2005/8/layout/default"/>
    <dgm:cxn modelId="{88D4B077-6D5B-4814-B71A-C9BB80CA488B}" srcId="{7FE10EB8-A2A5-43B5-B3E9-52CFA2194D37}" destId="{969CE64E-B1C0-4A5C-A4CE-6D44B091A720}" srcOrd="2" destOrd="0" parTransId="{8D41C2F7-4D49-4C50-87E1-61D431510870}" sibTransId="{9894E788-C829-4149-9283-CC246670890A}"/>
    <dgm:cxn modelId="{F2A67CD0-4246-48C4-84BE-9FC62A5BC02C}" type="presOf" srcId="{4E42432C-ACF5-4C6C-BB95-36DEBC42BA17}" destId="{2F382DCF-6B7F-4BE7-9D57-33CDE99CE587}" srcOrd="0" destOrd="0" presId="urn:microsoft.com/office/officeart/2005/8/layout/default"/>
    <dgm:cxn modelId="{31BFBFDD-765A-4196-B3CD-DE73C2DD62A5}" srcId="{7FE10EB8-A2A5-43B5-B3E9-52CFA2194D37}" destId="{B3062129-94EF-4B85-BE72-FBEE1DCAA2C5}" srcOrd="0" destOrd="0" parTransId="{B29662A2-50F5-4104-B5CC-386E0B3A77FC}" sibTransId="{0B6DD753-5B56-4BBB-A02C-127C19E5373C}"/>
    <dgm:cxn modelId="{16F041FB-DFFB-4752-9232-75B4451EEF12}" type="presOf" srcId="{969CE64E-B1C0-4A5C-A4CE-6D44B091A720}" destId="{733E255F-E071-4C84-AAAD-C057633A2D90}" srcOrd="0" destOrd="0" presId="urn:microsoft.com/office/officeart/2005/8/layout/default"/>
    <dgm:cxn modelId="{2C3EF8A2-6DC5-4B58-92D1-F000CC8DEE7E}" type="presParOf" srcId="{ED4E32FF-CEB1-463D-A395-624476260A7F}" destId="{9D7E2B75-56F1-4A48-9A96-DEB861D20D51}" srcOrd="0" destOrd="0" presId="urn:microsoft.com/office/officeart/2005/8/layout/default"/>
    <dgm:cxn modelId="{8DDE6DA5-3BDE-40ED-A4C1-DD09D663A9F9}" type="presParOf" srcId="{ED4E32FF-CEB1-463D-A395-624476260A7F}" destId="{05C94886-7CC9-43C7-9DF5-8E5EA610851E}" srcOrd="1" destOrd="0" presId="urn:microsoft.com/office/officeart/2005/8/layout/default"/>
    <dgm:cxn modelId="{38532FFE-DCA8-46E6-A97F-5C89CB156284}" type="presParOf" srcId="{ED4E32FF-CEB1-463D-A395-624476260A7F}" destId="{2F382DCF-6B7F-4BE7-9D57-33CDE99CE587}" srcOrd="2" destOrd="0" presId="urn:microsoft.com/office/officeart/2005/8/layout/default"/>
    <dgm:cxn modelId="{791AB876-C9F9-47CA-9E02-36505019F5CE}" type="presParOf" srcId="{ED4E32FF-CEB1-463D-A395-624476260A7F}" destId="{FB851FB7-7A04-4280-A7EE-7E750CFEF90E}" srcOrd="3" destOrd="0" presId="urn:microsoft.com/office/officeart/2005/8/layout/default"/>
    <dgm:cxn modelId="{56AC2279-810B-45D4-A464-1165090F0D21}" type="presParOf" srcId="{ED4E32FF-CEB1-463D-A395-624476260A7F}" destId="{733E255F-E071-4C84-AAAD-C057633A2D9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2DCE72-4CE2-48CF-B125-D688D800AC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2D22DD9-D69E-4717-85A9-B5F594FE340B}">
      <dgm:prSet/>
      <dgm:spPr/>
      <dgm:t>
        <a:bodyPr/>
        <a:lstStyle/>
        <a:p>
          <a:r>
            <a:rPr lang="en-US"/>
            <a:t>Historically the location of the New England Electrolytic Copper Co., metals and PAHs were discovered during investigation activities.</a:t>
          </a:r>
        </a:p>
      </dgm:t>
    </dgm:pt>
    <dgm:pt modelId="{00A4CD4B-F6CE-4889-B59D-8EE18EF03E93}" type="parTrans" cxnId="{132456A4-1F77-4CBB-8EA2-D1DEBAC8B7EA}">
      <dgm:prSet/>
      <dgm:spPr/>
      <dgm:t>
        <a:bodyPr/>
        <a:lstStyle/>
        <a:p>
          <a:endParaRPr lang="en-US"/>
        </a:p>
      </dgm:t>
    </dgm:pt>
    <dgm:pt modelId="{FC0E4D54-A829-478E-8BA1-D492CAFDC480}" type="sibTrans" cxnId="{132456A4-1F77-4CBB-8EA2-D1DEBAC8B7EA}">
      <dgm:prSet/>
      <dgm:spPr/>
      <dgm:t>
        <a:bodyPr/>
        <a:lstStyle/>
        <a:p>
          <a:endParaRPr lang="en-US"/>
        </a:p>
      </dgm:t>
    </dgm:pt>
    <dgm:pt modelId="{2B5C9623-5381-434F-8DAF-48D4FB2A4EA4}">
      <dgm:prSet/>
      <dgm:spPr/>
      <dgm:t>
        <a:bodyPr/>
        <a:lstStyle/>
        <a:p>
          <a:r>
            <a:rPr lang="en-US"/>
            <a:t>Remedial action began in late 2019 and was completed in October 2020. The Site has been revamped into a recreational field for a variety of sports.</a:t>
          </a:r>
        </a:p>
      </dgm:t>
    </dgm:pt>
    <dgm:pt modelId="{2D6DE352-E913-4EE8-A4FB-08F3B8758E22}" type="parTrans" cxnId="{0623E6B2-5315-4E40-80DE-1A6DAC146504}">
      <dgm:prSet/>
      <dgm:spPr/>
      <dgm:t>
        <a:bodyPr/>
        <a:lstStyle/>
        <a:p>
          <a:endParaRPr lang="en-US"/>
        </a:p>
      </dgm:t>
    </dgm:pt>
    <dgm:pt modelId="{EFFD4AF9-1A34-4CEF-B69E-8016B3A8E077}" type="sibTrans" cxnId="{0623E6B2-5315-4E40-80DE-1A6DAC146504}">
      <dgm:prSet/>
      <dgm:spPr/>
      <dgm:t>
        <a:bodyPr/>
        <a:lstStyle/>
        <a:p>
          <a:endParaRPr lang="en-US"/>
        </a:p>
      </dgm:t>
    </dgm:pt>
    <dgm:pt modelId="{DED16228-2C72-4E63-8FD3-461A28240C9B}">
      <dgm:prSet/>
      <dgm:spPr/>
      <dgm:t>
        <a:bodyPr/>
        <a:lstStyle/>
        <a:p>
          <a:r>
            <a:rPr lang="en-US" dirty="0"/>
            <a:t>Awarded $50,000 in TBA Funds for assessment</a:t>
          </a:r>
        </a:p>
      </dgm:t>
    </dgm:pt>
    <dgm:pt modelId="{A66E8D56-25F0-487A-A606-F4228622BB9D}" type="parTrans" cxnId="{402B6AD0-29AC-45BC-9FD1-0E1811192F4E}">
      <dgm:prSet/>
      <dgm:spPr/>
      <dgm:t>
        <a:bodyPr/>
        <a:lstStyle/>
        <a:p>
          <a:endParaRPr lang="en-US"/>
        </a:p>
      </dgm:t>
    </dgm:pt>
    <dgm:pt modelId="{9D5529AA-F280-4400-9149-A8D089DF6D4D}" type="sibTrans" cxnId="{402B6AD0-29AC-45BC-9FD1-0E1811192F4E}">
      <dgm:prSet/>
      <dgm:spPr/>
      <dgm:t>
        <a:bodyPr/>
        <a:lstStyle/>
        <a:p>
          <a:endParaRPr lang="en-US"/>
        </a:p>
      </dgm:t>
    </dgm:pt>
    <dgm:pt modelId="{194F8503-6F34-4DD8-B9CA-533045662A98}" type="pres">
      <dgm:prSet presAssocID="{152DCE72-4CE2-48CF-B125-D688D800AC4B}" presName="diagram" presStyleCnt="0">
        <dgm:presLayoutVars>
          <dgm:dir/>
          <dgm:resizeHandles val="exact"/>
        </dgm:presLayoutVars>
      </dgm:prSet>
      <dgm:spPr/>
    </dgm:pt>
    <dgm:pt modelId="{B9BEBF3F-514E-4BAE-8CA9-F5CE6B044FBB}" type="pres">
      <dgm:prSet presAssocID="{72D22DD9-D69E-4717-85A9-B5F594FE340B}" presName="node" presStyleLbl="node1" presStyleIdx="0" presStyleCnt="3">
        <dgm:presLayoutVars>
          <dgm:bulletEnabled val="1"/>
        </dgm:presLayoutVars>
      </dgm:prSet>
      <dgm:spPr/>
    </dgm:pt>
    <dgm:pt modelId="{B031A5FB-8838-4D93-884F-B7D0D4C0C796}" type="pres">
      <dgm:prSet presAssocID="{FC0E4D54-A829-478E-8BA1-D492CAFDC480}" presName="sibTrans" presStyleCnt="0"/>
      <dgm:spPr/>
    </dgm:pt>
    <dgm:pt modelId="{D68C2ADE-3F5C-4BA0-A521-F12B5ECADF1F}" type="pres">
      <dgm:prSet presAssocID="{2B5C9623-5381-434F-8DAF-48D4FB2A4EA4}" presName="node" presStyleLbl="node1" presStyleIdx="1" presStyleCnt="3">
        <dgm:presLayoutVars>
          <dgm:bulletEnabled val="1"/>
        </dgm:presLayoutVars>
      </dgm:prSet>
      <dgm:spPr/>
    </dgm:pt>
    <dgm:pt modelId="{B17BC99A-2D64-43A2-B356-D038B1EBEA46}" type="pres">
      <dgm:prSet presAssocID="{EFFD4AF9-1A34-4CEF-B69E-8016B3A8E077}" presName="sibTrans" presStyleCnt="0"/>
      <dgm:spPr/>
    </dgm:pt>
    <dgm:pt modelId="{DF21B513-5496-45DE-BBB2-90787DA989D4}" type="pres">
      <dgm:prSet presAssocID="{DED16228-2C72-4E63-8FD3-461A28240C9B}" presName="node" presStyleLbl="node1" presStyleIdx="2" presStyleCnt="3">
        <dgm:presLayoutVars>
          <dgm:bulletEnabled val="1"/>
        </dgm:presLayoutVars>
      </dgm:prSet>
      <dgm:spPr/>
    </dgm:pt>
  </dgm:ptLst>
  <dgm:cxnLst>
    <dgm:cxn modelId="{560C9B3E-672D-41C2-BCF1-B5BCC3146117}" type="presOf" srcId="{2B5C9623-5381-434F-8DAF-48D4FB2A4EA4}" destId="{D68C2ADE-3F5C-4BA0-A521-F12B5ECADF1F}" srcOrd="0" destOrd="0" presId="urn:microsoft.com/office/officeart/2005/8/layout/default"/>
    <dgm:cxn modelId="{55ADB952-A40E-4728-A3F7-77B93DB2E8A1}" type="presOf" srcId="{DED16228-2C72-4E63-8FD3-461A28240C9B}" destId="{DF21B513-5496-45DE-BBB2-90787DA989D4}" srcOrd="0" destOrd="0" presId="urn:microsoft.com/office/officeart/2005/8/layout/default"/>
    <dgm:cxn modelId="{CE30549A-9D49-4197-9AD5-65417B9386D4}" type="presOf" srcId="{72D22DD9-D69E-4717-85A9-B5F594FE340B}" destId="{B9BEBF3F-514E-4BAE-8CA9-F5CE6B044FBB}" srcOrd="0" destOrd="0" presId="urn:microsoft.com/office/officeart/2005/8/layout/default"/>
    <dgm:cxn modelId="{132456A4-1F77-4CBB-8EA2-D1DEBAC8B7EA}" srcId="{152DCE72-4CE2-48CF-B125-D688D800AC4B}" destId="{72D22DD9-D69E-4717-85A9-B5F594FE340B}" srcOrd="0" destOrd="0" parTransId="{00A4CD4B-F6CE-4889-B59D-8EE18EF03E93}" sibTransId="{FC0E4D54-A829-478E-8BA1-D492CAFDC480}"/>
    <dgm:cxn modelId="{9B90A6AD-8695-47F8-AD89-C3B974169AEB}" type="presOf" srcId="{152DCE72-4CE2-48CF-B125-D688D800AC4B}" destId="{194F8503-6F34-4DD8-B9CA-533045662A98}" srcOrd="0" destOrd="0" presId="urn:microsoft.com/office/officeart/2005/8/layout/default"/>
    <dgm:cxn modelId="{0623E6B2-5315-4E40-80DE-1A6DAC146504}" srcId="{152DCE72-4CE2-48CF-B125-D688D800AC4B}" destId="{2B5C9623-5381-434F-8DAF-48D4FB2A4EA4}" srcOrd="1" destOrd="0" parTransId="{2D6DE352-E913-4EE8-A4FB-08F3B8758E22}" sibTransId="{EFFD4AF9-1A34-4CEF-B69E-8016B3A8E077}"/>
    <dgm:cxn modelId="{402B6AD0-29AC-45BC-9FD1-0E1811192F4E}" srcId="{152DCE72-4CE2-48CF-B125-D688D800AC4B}" destId="{DED16228-2C72-4E63-8FD3-461A28240C9B}" srcOrd="2" destOrd="0" parTransId="{A66E8D56-25F0-487A-A606-F4228622BB9D}" sibTransId="{9D5529AA-F280-4400-9149-A8D089DF6D4D}"/>
    <dgm:cxn modelId="{FC6D05D3-0D90-4627-8F69-4EBB8651C11C}" type="presParOf" srcId="{194F8503-6F34-4DD8-B9CA-533045662A98}" destId="{B9BEBF3F-514E-4BAE-8CA9-F5CE6B044FBB}" srcOrd="0" destOrd="0" presId="urn:microsoft.com/office/officeart/2005/8/layout/default"/>
    <dgm:cxn modelId="{3BA5A105-647B-4D93-BAAA-BDAFB35EF25D}" type="presParOf" srcId="{194F8503-6F34-4DD8-B9CA-533045662A98}" destId="{B031A5FB-8838-4D93-884F-B7D0D4C0C796}" srcOrd="1" destOrd="0" presId="urn:microsoft.com/office/officeart/2005/8/layout/default"/>
    <dgm:cxn modelId="{6BD8B9AE-A817-43FA-8CE3-23E6D2F60ACC}" type="presParOf" srcId="{194F8503-6F34-4DD8-B9CA-533045662A98}" destId="{D68C2ADE-3F5C-4BA0-A521-F12B5ECADF1F}" srcOrd="2" destOrd="0" presId="urn:microsoft.com/office/officeart/2005/8/layout/default"/>
    <dgm:cxn modelId="{63E986B3-F59C-4362-B8B4-CFCB30C6048B}" type="presParOf" srcId="{194F8503-6F34-4DD8-B9CA-533045662A98}" destId="{B17BC99A-2D64-43A2-B356-D038B1EBEA46}" srcOrd="3" destOrd="0" presId="urn:microsoft.com/office/officeart/2005/8/layout/default"/>
    <dgm:cxn modelId="{011BF00A-2E27-4C4E-AF7D-2BFF06759D9C}" type="presParOf" srcId="{194F8503-6F34-4DD8-B9CA-533045662A98}" destId="{DF21B513-5496-45DE-BBB2-90787DA989D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2B99816-FF9B-4648-8300-12E4C00DEFB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736FB79-9D4C-4B2D-B5E7-8517D6439713}">
      <dgm:prSet/>
      <dgm:spPr/>
      <dgm:t>
        <a:bodyPr/>
        <a:lstStyle/>
        <a:p>
          <a:r>
            <a:rPr lang="en-US"/>
            <a:t>Beginning in 1949, maps depict the Site as the location of the Air Reduction Sales Co. Oxygen Plant. Later, in 1984, maps depict the Site with two buildings, occupied as Motor Transport Depot and Oxygen T’k. The City of Central Falls obtained ownership of the Site in 2017. Assessment identified arsenic, petroleum, and PAHs in soils.</a:t>
          </a:r>
        </a:p>
      </dgm:t>
    </dgm:pt>
    <dgm:pt modelId="{28C27FD7-518F-420C-935D-E7D7DCD7C0ED}" type="parTrans" cxnId="{CCA7B408-62D9-4F6A-87FE-52218C649CCA}">
      <dgm:prSet/>
      <dgm:spPr/>
      <dgm:t>
        <a:bodyPr/>
        <a:lstStyle/>
        <a:p>
          <a:endParaRPr lang="en-US"/>
        </a:p>
      </dgm:t>
    </dgm:pt>
    <dgm:pt modelId="{654F5513-051E-43FF-91E0-F68F34A4F7E5}" type="sibTrans" cxnId="{CCA7B408-62D9-4F6A-87FE-52218C649CCA}">
      <dgm:prSet/>
      <dgm:spPr/>
      <dgm:t>
        <a:bodyPr/>
        <a:lstStyle/>
        <a:p>
          <a:endParaRPr lang="en-US"/>
        </a:p>
      </dgm:t>
    </dgm:pt>
    <dgm:pt modelId="{C7E7E063-B9C3-4C82-973C-11B5785DF468}">
      <dgm:prSet/>
      <dgm:spPr/>
      <dgm:t>
        <a:bodyPr/>
        <a:lstStyle/>
        <a:p>
          <a:r>
            <a:rPr lang="en-US"/>
            <a:t>Today, the Site has been transformed into a recreational field.</a:t>
          </a:r>
        </a:p>
      </dgm:t>
    </dgm:pt>
    <dgm:pt modelId="{631A5CD9-0E77-4C78-AC06-8FF05FA5AED2}" type="parTrans" cxnId="{C7FD4FDA-033B-4CA6-88EA-05A1DD7FA9F8}">
      <dgm:prSet/>
      <dgm:spPr/>
      <dgm:t>
        <a:bodyPr/>
        <a:lstStyle/>
        <a:p>
          <a:endParaRPr lang="en-US"/>
        </a:p>
      </dgm:t>
    </dgm:pt>
    <dgm:pt modelId="{0F16CED3-0069-436B-B7B4-B4ABFEA342E2}" type="sibTrans" cxnId="{C7FD4FDA-033B-4CA6-88EA-05A1DD7FA9F8}">
      <dgm:prSet/>
      <dgm:spPr/>
      <dgm:t>
        <a:bodyPr/>
        <a:lstStyle/>
        <a:p>
          <a:endParaRPr lang="en-US"/>
        </a:p>
      </dgm:t>
    </dgm:pt>
    <dgm:pt modelId="{5695C5BE-6FE3-4E08-B4C5-E9848E4CBAED}">
      <dgm:prSet/>
      <dgm:spPr/>
      <dgm:t>
        <a:bodyPr/>
        <a:lstStyle/>
        <a:p>
          <a:r>
            <a:rPr lang="en-US" dirty="0"/>
            <a:t>Awarded TBA &amp; 128(a) Funds totaling almost $26,000 for assessment</a:t>
          </a:r>
        </a:p>
      </dgm:t>
    </dgm:pt>
    <dgm:pt modelId="{DE4601B4-78D8-4AE2-851C-D9EAE905B81C}" type="parTrans" cxnId="{2281059F-0A4A-4D82-8104-02FF3AC5E10C}">
      <dgm:prSet/>
      <dgm:spPr/>
      <dgm:t>
        <a:bodyPr/>
        <a:lstStyle/>
        <a:p>
          <a:endParaRPr lang="en-US"/>
        </a:p>
      </dgm:t>
    </dgm:pt>
    <dgm:pt modelId="{F59F1A5A-09EB-451E-8135-5A4B59B531B9}" type="sibTrans" cxnId="{2281059F-0A4A-4D82-8104-02FF3AC5E10C}">
      <dgm:prSet/>
      <dgm:spPr/>
      <dgm:t>
        <a:bodyPr/>
        <a:lstStyle/>
        <a:p>
          <a:endParaRPr lang="en-US"/>
        </a:p>
      </dgm:t>
    </dgm:pt>
    <dgm:pt modelId="{3753490A-9578-41BE-A19B-FFC6411867FB}" type="pres">
      <dgm:prSet presAssocID="{A2B99816-FF9B-4648-8300-12E4C00DEFB2}" presName="diagram" presStyleCnt="0">
        <dgm:presLayoutVars>
          <dgm:dir/>
          <dgm:resizeHandles val="exact"/>
        </dgm:presLayoutVars>
      </dgm:prSet>
      <dgm:spPr/>
    </dgm:pt>
    <dgm:pt modelId="{989E1BA1-672E-4B1F-9755-C24FC9075DFE}" type="pres">
      <dgm:prSet presAssocID="{F736FB79-9D4C-4B2D-B5E7-8517D6439713}" presName="node" presStyleLbl="node1" presStyleIdx="0" presStyleCnt="3">
        <dgm:presLayoutVars>
          <dgm:bulletEnabled val="1"/>
        </dgm:presLayoutVars>
      </dgm:prSet>
      <dgm:spPr/>
    </dgm:pt>
    <dgm:pt modelId="{2F05D359-6892-4A2F-9049-3F4E8CBB248A}" type="pres">
      <dgm:prSet presAssocID="{654F5513-051E-43FF-91E0-F68F34A4F7E5}" presName="sibTrans" presStyleCnt="0"/>
      <dgm:spPr/>
    </dgm:pt>
    <dgm:pt modelId="{3AC96229-84AA-478D-8359-75FCC68F6C4B}" type="pres">
      <dgm:prSet presAssocID="{C7E7E063-B9C3-4C82-973C-11B5785DF468}" presName="node" presStyleLbl="node1" presStyleIdx="1" presStyleCnt="3">
        <dgm:presLayoutVars>
          <dgm:bulletEnabled val="1"/>
        </dgm:presLayoutVars>
      </dgm:prSet>
      <dgm:spPr/>
    </dgm:pt>
    <dgm:pt modelId="{92B6D1DF-D5CC-43EE-B837-0ADC6290D391}" type="pres">
      <dgm:prSet presAssocID="{0F16CED3-0069-436B-B7B4-B4ABFEA342E2}" presName="sibTrans" presStyleCnt="0"/>
      <dgm:spPr/>
    </dgm:pt>
    <dgm:pt modelId="{93D1B9DA-59A1-4977-874D-648B089610D6}" type="pres">
      <dgm:prSet presAssocID="{5695C5BE-6FE3-4E08-B4C5-E9848E4CBAED}" presName="node" presStyleLbl="node1" presStyleIdx="2" presStyleCnt="3">
        <dgm:presLayoutVars>
          <dgm:bulletEnabled val="1"/>
        </dgm:presLayoutVars>
      </dgm:prSet>
      <dgm:spPr/>
    </dgm:pt>
  </dgm:ptLst>
  <dgm:cxnLst>
    <dgm:cxn modelId="{CCA7B408-62D9-4F6A-87FE-52218C649CCA}" srcId="{A2B99816-FF9B-4648-8300-12E4C00DEFB2}" destId="{F736FB79-9D4C-4B2D-B5E7-8517D6439713}" srcOrd="0" destOrd="0" parTransId="{28C27FD7-518F-420C-935D-E7D7DCD7C0ED}" sibTransId="{654F5513-051E-43FF-91E0-F68F34A4F7E5}"/>
    <dgm:cxn modelId="{901C677F-0582-492B-9180-8B83121AC692}" type="presOf" srcId="{F736FB79-9D4C-4B2D-B5E7-8517D6439713}" destId="{989E1BA1-672E-4B1F-9755-C24FC9075DFE}" srcOrd="0" destOrd="0" presId="urn:microsoft.com/office/officeart/2005/8/layout/default"/>
    <dgm:cxn modelId="{BACE009A-A044-4D86-A06F-D59C4D987C9B}" type="presOf" srcId="{5695C5BE-6FE3-4E08-B4C5-E9848E4CBAED}" destId="{93D1B9DA-59A1-4977-874D-648B089610D6}" srcOrd="0" destOrd="0" presId="urn:microsoft.com/office/officeart/2005/8/layout/default"/>
    <dgm:cxn modelId="{2281059F-0A4A-4D82-8104-02FF3AC5E10C}" srcId="{A2B99816-FF9B-4648-8300-12E4C00DEFB2}" destId="{5695C5BE-6FE3-4E08-B4C5-E9848E4CBAED}" srcOrd="2" destOrd="0" parTransId="{DE4601B4-78D8-4AE2-851C-D9EAE905B81C}" sibTransId="{F59F1A5A-09EB-451E-8135-5A4B59B531B9}"/>
    <dgm:cxn modelId="{4F476AC8-EE69-4157-996C-DD07C16714CF}" type="presOf" srcId="{C7E7E063-B9C3-4C82-973C-11B5785DF468}" destId="{3AC96229-84AA-478D-8359-75FCC68F6C4B}" srcOrd="0" destOrd="0" presId="urn:microsoft.com/office/officeart/2005/8/layout/default"/>
    <dgm:cxn modelId="{C7FD4FDA-033B-4CA6-88EA-05A1DD7FA9F8}" srcId="{A2B99816-FF9B-4648-8300-12E4C00DEFB2}" destId="{C7E7E063-B9C3-4C82-973C-11B5785DF468}" srcOrd="1" destOrd="0" parTransId="{631A5CD9-0E77-4C78-AC06-8FF05FA5AED2}" sibTransId="{0F16CED3-0069-436B-B7B4-B4ABFEA342E2}"/>
    <dgm:cxn modelId="{9263ADF1-13A0-4261-A306-7EA9F4FBD58A}" type="presOf" srcId="{A2B99816-FF9B-4648-8300-12E4C00DEFB2}" destId="{3753490A-9578-41BE-A19B-FFC6411867FB}" srcOrd="0" destOrd="0" presId="urn:microsoft.com/office/officeart/2005/8/layout/default"/>
    <dgm:cxn modelId="{9DA18451-B76D-4255-A34E-FF26CBDA3768}" type="presParOf" srcId="{3753490A-9578-41BE-A19B-FFC6411867FB}" destId="{989E1BA1-672E-4B1F-9755-C24FC9075DFE}" srcOrd="0" destOrd="0" presId="urn:microsoft.com/office/officeart/2005/8/layout/default"/>
    <dgm:cxn modelId="{7374F8D4-EEA6-481C-BD3F-0BC5BC0A1081}" type="presParOf" srcId="{3753490A-9578-41BE-A19B-FFC6411867FB}" destId="{2F05D359-6892-4A2F-9049-3F4E8CBB248A}" srcOrd="1" destOrd="0" presId="urn:microsoft.com/office/officeart/2005/8/layout/default"/>
    <dgm:cxn modelId="{CD85DE34-47DF-4E57-92AF-330BACA6F8CB}" type="presParOf" srcId="{3753490A-9578-41BE-A19B-FFC6411867FB}" destId="{3AC96229-84AA-478D-8359-75FCC68F6C4B}" srcOrd="2" destOrd="0" presId="urn:microsoft.com/office/officeart/2005/8/layout/default"/>
    <dgm:cxn modelId="{0C956DB1-BF2E-4B6B-BE57-78350373A383}" type="presParOf" srcId="{3753490A-9578-41BE-A19B-FFC6411867FB}" destId="{92B6D1DF-D5CC-43EE-B837-0ADC6290D391}" srcOrd="3" destOrd="0" presId="urn:microsoft.com/office/officeart/2005/8/layout/default"/>
    <dgm:cxn modelId="{4143C5D8-2A03-4D0D-B0E7-A2B653F9347E}" type="presParOf" srcId="{3753490A-9578-41BE-A19B-FFC6411867FB}" destId="{93D1B9DA-59A1-4977-874D-648B089610D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5299DE-8519-4F2D-95A0-CF6CD5D677CD}"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F2AD724C-CE73-40FD-B2C0-CEBEC1832438}">
      <dgm:prSet/>
      <dgm:spPr/>
      <dgm:t>
        <a:bodyPr/>
        <a:lstStyle/>
        <a:p>
          <a:r>
            <a:rPr lang="en-US"/>
            <a:t>Brownfields are excellent locations for green space</a:t>
          </a:r>
        </a:p>
      </dgm:t>
    </dgm:pt>
    <dgm:pt modelId="{2A17665E-70A2-4FED-8C08-E0737729A5D2}" type="parTrans" cxnId="{0BF7723B-773D-4FF8-A652-ECA29CF9813E}">
      <dgm:prSet/>
      <dgm:spPr/>
      <dgm:t>
        <a:bodyPr/>
        <a:lstStyle/>
        <a:p>
          <a:endParaRPr lang="en-US"/>
        </a:p>
      </dgm:t>
    </dgm:pt>
    <dgm:pt modelId="{E4DB5F37-6E6F-4068-8859-5E892134652F}" type="sibTrans" cxnId="{0BF7723B-773D-4FF8-A652-ECA29CF9813E}">
      <dgm:prSet/>
      <dgm:spPr/>
      <dgm:t>
        <a:bodyPr/>
        <a:lstStyle/>
        <a:p>
          <a:endParaRPr lang="en-US"/>
        </a:p>
      </dgm:t>
    </dgm:pt>
    <dgm:pt modelId="{32ECA7F0-0100-48A3-8B8D-1ABAF4935880}">
      <dgm:prSet/>
      <dgm:spPr/>
      <dgm:t>
        <a:bodyPr/>
        <a:lstStyle/>
        <a:p>
          <a:r>
            <a:rPr lang="en-US"/>
            <a:t>The options for redevelopment are endless</a:t>
          </a:r>
        </a:p>
      </dgm:t>
    </dgm:pt>
    <dgm:pt modelId="{F6B4BD7F-4073-4AAD-909C-2B6A545F5C6B}" type="parTrans" cxnId="{1762E78F-BC30-4975-BC2F-95D0DB906C31}">
      <dgm:prSet/>
      <dgm:spPr/>
      <dgm:t>
        <a:bodyPr/>
        <a:lstStyle/>
        <a:p>
          <a:endParaRPr lang="en-US"/>
        </a:p>
      </dgm:t>
    </dgm:pt>
    <dgm:pt modelId="{35627E92-DD1F-42DD-9D2F-6BA2F68AC878}" type="sibTrans" cxnId="{1762E78F-BC30-4975-BC2F-95D0DB906C31}">
      <dgm:prSet/>
      <dgm:spPr/>
      <dgm:t>
        <a:bodyPr/>
        <a:lstStyle/>
        <a:p>
          <a:endParaRPr lang="en-US"/>
        </a:p>
      </dgm:t>
    </dgm:pt>
    <dgm:pt modelId="{4538780C-AB6B-4206-8146-D8CC943A1323}" type="pres">
      <dgm:prSet presAssocID="{B55299DE-8519-4F2D-95A0-CF6CD5D677CD}" presName="vert0" presStyleCnt="0">
        <dgm:presLayoutVars>
          <dgm:dir/>
          <dgm:animOne val="branch"/>
          <dgm:animLvl val="lvl"/>
        </dgm:presLayoutVars>
      </dgm:prSet>
      <dgm:spPr/>
    </dgm:pt>
    <dgm:pt modelId="{4A99D294-74C3-4E4E-B9BD-78BDEB3F6B96}" type="pres">
      <dgm:prSet presAssocID="{F2AD724C-CE73-40FD-B2C0-CEBEC1832438}" presName="thickLine" presStyleLbl="alignNode1" presStyleIdx="0" presStyleCnt="2"/>
      <dgm:spPr/>
    </dgm:pt>
    <dgm:pt modelId="{F575A715-E8C5-4724-A8D8-AAF4738A95AB}" type="pres">
      <dgm:prSet presAssocID="{F2AD724C-CE73-40FD-B2C0-CEBEC1832438}" presName="horz1" presStyleCnt="0"/>
      <dgm:spPr/>
    </dgm:pt>
    <dgm:pt modelId="{12AC118C-7B11-4665-BBB7-F9716211E2B2}" type="pres">
      <dgm:prSet presAssocID="{F2AD724C-CE73-40FD-B2C0-CEBEC1832438}" presName="tx1" presStyleLbl="revTx" presStyleIdx="0" presStyleCnt="2"/>
      <dgm:spPr/>
    </dgm:pt>
    <dgm:pt modelId="{9D86FBC3-D8E7-4EBB-8740-7DC5DAE4AD05}" type="pres">
      <dgm:prSet presAssocID="{F2AD724C-CE73-40FD-B2C0-CEBEC1832438}" presName="vert1" presStyleCnt="0"/>
      <dgm:spPr/>
    </dgm:pt>
    <dgm:pt modelId="{820E1D34-6226-4DB1-95BF-888A23E671A0}" type="pres">
      <dgm:prSet presAssocID="{32ECA7F0-0100-48A3-8B8D-1ABAF4935880}" presName="thickLine" presStyleLbl="alignNode1" presStyleIdx="1" presStyleCnt="2"/>
      <dgm:spPr/>
    </dgm:pt>
    <dgm:pt modelId="{03C0C1A3-0F99-4BC6-B5B7-61BDCC2D39CE}" type="pres">
      <dgm:prSet presAssocID="{32ECA7F0-0100-48A3-8B8D-1ABAF4935880}" presName="horz1" presStyleCnt="0"/>
      <dgm:spPr/>
    </dgm:pt>
    <dgm:pt modelId="{D9D462A4-04FD-4910-9B07-3C31C25F8866}" type="pres">
      <dgm:prSet presAssocID="{32ECA7F0-0100-48A3-8B8D-1ABAF4935880}" presName="tx1" presStyleLbl="revTx" presStyleIdx="1" presStyleCnt="2"/>
      <dgm:spPr/>
    </dgm:pt>
    <dgm:pt modelId="{BBAD3596-FE15-4D7E-9741-0471995FE162}" type="pres">
      <dgm:prSet presAssocID="{32ECA7F0-0100-48A3-8B8D-1ABAF4935880}" presName="vert1" presStyleCnt="0"/>
      <dgm:spPr/>
    </dgm:pt>
  </dgm:ptLst>
  <dgm:cxnLst>
    <dgm:cxn modelId="{AB6DDB2A-A6B9-4598-857F-194F4738B10D}" type="presOf" srcId="{F2AD724C-CE73-40FD-B2C0-CEBEC1832438}" destId="{12AC118C-7B11-4665-BBB7-F9716211E2B2}" srcOrd="0" destOrd="0" presId="urn:microsoft.com/office/officeart/2008/layout/LinedList"/>
    <dgm:cxn modelId="{610E673B-62AD-422F-B7AC-BEE68D065855}" type="presOf" srcId="{B55299DE-8519-4F2D-95A0-CF6CD5D677CD}" destId="{4538780C-AB6B-4206-8146-D8CC943A1323}" srcOrd="0" destOrd="0" presId="urn:microsoft.com/office/officeart/2008/layout/LinedList"/>
    <dgm:cxn modelId="{0BF7723B-773D-4FF8-A652-ECA29CF9813E}" srcId="{B55299DE-8519-4F2D-95A0-CF6CD5D677CD}" destId="{F2AD724C-CE73-40FD-B2C0-CEBEC1832438}" srcOrd="0" destOrd="0" parTransId="{2A17665E-70A2-4FED-8C08-E0737729A5D2}" sibTransId="{E4DB5F37-6E6F-4068-8859-5E892134652F}"/>
    <dgm:cxn modelId="{1762E78F-BC30-4975-BC2F-95D0DB906C31}" srcId="{B55299DE-8519-4F2D-95A0-CF6CD5D677CD}" destId="{32ECA7F0-0100-48A3-8B8D-1ABAF4935880}" srcOrd="1" destOrd="0" parTransId="{F6B4BD7F-4073-4AAD-909C-2B6A545F5C6B}" sibTransId="{35627E92-DD1F-42DD-9D2F-6BA2F68AC878}"/>
    <dgm:cxn modelId="{98DDF1F1-DADB-4FFA-A19D-D56A6B67EDB9}" type="presOf" srcId="{32ECA7F0-0100-48A3-8B8D-1ABAF4935880}" destId="{D9D462A4-04FD-4910-9B07-3C31C25F8866}" srcOrd="0" destOrd="0" presId="urn:microsoft.com/office/officeart/2008/layout/LinedList"/>
    <dgm:cxn modelId="{5006F38E-FBC1-4BA1-B4B8-8FB66E02816E}" type="presParOf" srcId="{4538780C-AB6B-4206-8146-D8CC943A1323}" destId="{4A99D294-74C3-4E4E-B9BD-78BDEB3F6B96}" srcOrd="0" destOrd="0" presId="urn:microsoft.com/office/officeart/2008/layout/LinedList"/>
    <dgm:cxn modelId="{5518D1EC-35EE-41C7-A283-7A077E587ED3}" type="presParOf" srcId="{4538780C-AB6B-4206-8146-D8CC943A1323}" destId="{F575A715-E8C5-4724-A8D8-AAF4738A95AB}" srcOrd="1" destOrd="0" presId="urn:microsoft.com/office/officeart/2008/layout/LinedList"/>
    <dgm:cxn modelId="{DD22F119-6107-49E9-BCB7-F25E55BECAA9}" type="presParOf" srcId="{F575A715-E8C5-4724-A8D8-AAF4738A95AB}" destId="{12AC118C-7B11-4665-BBB7-F9716211E2B2}" srcOrd="0" destOrd="0" presId="urn:microsoft.com/office/officeart/2008/layout/LinedList"/>
    <dgm:cxn modelId="{0C80FDD8-39D8-4455-A349-7D624BEB6576}" type="presParOf" srcId="{F575A715-E8C5-4724-A8D8-AAF4738A95AB}" destId="{9D86FBC3-D8E7-4EBB-8740-7DC5DAE4AD05}" srcOrd="1" destOrd="0" presId="urn:microsoft.com/office/officeart/2008/layout/LinedList"/>
    <dgm:cxn modelId="{B3D73A64-EB04-4435-8D61-2A2D2A78D949}" type="presParOf" srcId="{4538780C-AB6B-4206-8146-D8CC943A1323}" destId="{820E1D34-6226-4DB1-95BF-888A23E671A0}" srcOrd="2" destOrd="0" presId="urn:microsoft.com/office/officeart/2008/layout/LinedList"/>
    <dgm:cxn modelId="{DF6B9D7E-2507-4905-9586-FD5DE2232D4E}" type="presParOf" srcId="{4538780C-AB6B-4206-8146-D8CC943A1323}" destId="{03C0C1A3-0F99-4BC6-B5B7-61BDCC2D39CE}" srcOrd="3" destOrd="0" presId="urn:microsoft.com/office/officeart/2008/layout/LinedList"/>
    <dgm:cxn modelId="{69844A12-C239-4572-BFA5-DBCA2926555A}" type="presParOf" srcId="{03C0C1A3-0F99-4BC6-B5B7-61BDCC2D39CE}" destId="{D9D462A4-04FD-4910-9B07-3C31C25F8866}" srcOrd="0" destOrd="0" presId="urn:microsoft.com/office/officeart/2008/layout/LinedList"/>
    <dgm:cxn modelId="{703EC5DF-3C28-461B-869C-BC42BFB302EE}" type="presParOf" srcId="{03C0C1A3-0F99-4BC6-B5B7-61BDCC2D39CE}" destId="{BBAD3596-FE15-4D7E-9741-0471995FE16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B10A78-7CD5-4E0F-BC74-0ADF7B1FA2ED}"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EBC998D5-4F37-4E75-AAEC-3D04EC396B80}">
      <dgm:prSet/>
      <dgm:spPr/>
      <dgm:t>
        <a:bodyPr/>
        <a:lstStyle/>
        <a:p>
          <a:r>
            <a:rPr lang="en-US"/>
            <a:t>Rachel Simpson, Sr. Environmental Scientist &amp; TBA Program Manager</a:t>
          </a:r>
        </a:p>
      </dgm:t>
    </dgm:pt>
    <dgm:pt modelId="{1A9B3268-D02A-4AC6-AFB8-69DA6E3E8FDD}" type="parTrans" cxnId="{4B9ADD1D-9994-486B-A487-212EA03F83DE}">
      <dgm:prSet/>
      <dgm:spPr/>
      <dgm:t>
        <a:bodyPr/>
        <a:lstStyle/>
        <a:p>
          <a:endParaRPr lang="en-US"/>
        </a:p>
      </dgm:t>
    </dgm:pt>
    <dgm:pt modelId="{AB44FF8D-E34A-4078-9F37-88B308FEE038}" type="sibTrans" cxnId="{4B9ADD1D-9994-486B-A487-212EA03F83DE}">
      <dgm:prSet/>
      <dgm:spPr/>
      <dgm:t>
        <a:bodyPr/>
        <a:lstStyle/>
        <a:p>
          <a:endParaRPr lang="en-US"/>
        </a:p>
      </dgm:t>
    </dgm:pt>
    <dgm:pt modelId="{CFE7397F-1861-4139-8B80-B03A927EC6E7}">
      <dgm:prSet/>
      <dgm:spPr/>
      <dgm:t>
        <a:bodyPr/>
        <a:lstStyle/>
        <a:p>
          <a:r>
            <a:rPr lang="en-US"/>
            <a:t>Email: </a:t>
          </a:r>
          <a:r>
            <a:rPr lang="en-US">
              <a:hlinkClick xmlns:r="http://schemas.openxmlformats.org/officeDocument/2006/relationships" r:id="rId1"/>
            </a:rPr>
            <a:t>Rachel.Simpson@dem.ri.gov</a:t>
          </a:r>
          <a:endParaRPr lang="en-US"/>
        </a:p>
      </dgm:t>
    </dgm:pt>
    <dgm:pt modelId="{AC95DB89-9944-4A69-8F6A-24690D9F7EF5}" type="parTrans" cxnId="{5DE3D541-99E7-4BAA-BCED-C7ABC642A36A}">
      <dgm:prSet/>
      <dgm:spPr/>
      <dgm:t>
        <a:bodyPr/>
        <a:lstStyle/>
        <a:p>
          <a:endParaRPr lang="en-US"/>
        </a:p>
      </dgm:t>
    </dgm:pt>
    <dgm:pt modelId="{513EA2C4-4AA5-4362-B4A4-CFD12D0A3D7A}" type="sibTrans" cxnId="{5DE3D541-99E7-4BAA-BCED-C7ABC642A36A}">
      <dgm:prSet/>
      <dgm:spPr/>
      <dgm:t>
        <a:bodyPr/>
        <a:lstStyle/>
        <a:p>
          <a:endParaRPr lang="en-US"/>
        </a:p>
      </dgm:t>
    </dgm:pt>
    <dgm:pt modelId="{357694FA-7A69-4618-92F4-559945615472}">
      <dgm:prSet/>
      <dgm:spPr/>
      <dgm:t>
        <a:bodyPr/>
        <a:lstStyle/>
        <a:p>
          <a:r>
            <a:rPr lang="en-US"/>
            <a:t>Phone: (401) 222-2797 ext. 2777105</a:t>
          </a:r>
        </a:p>
      </dgm:t>
    </dgm:pt>
    <dgm:pt modelId="{70FC98A4-886F-42AE-80A2-5698B51F1D57}" type="parTrans" cxnId="{BE73C1AF-02F6-42F5-B2CF-6365A4C674F9}">
      <dgm:prSet/>
      <dgm:spPr/>
      <dgm:t>
        <a:bodyPr/>
        <a:lstStyle/>
        <a:p>
          <a:endParaRPr lang="en-US"/>
        </a:p>
      </dgm:t>
    </dgm:pt>
    <dgm:pt modelId="{D28885A5-51B5-4A5D-9B03-B5C24EDDA45A}" type="sibTrans" cxnId="{BE73C1AF-02F6-42F5-B2CF-6365A4C674F9}">
      <dgm:prSet/>
      <dgm:spPr/>
      <dgm:t>
        <a:bodyPr/>
        <a:lstStyle/>
        <a:p>
          <a:endParaRPr lang="en-US"/>
        </a:p>
      </dgm:t>
    </dgm:pt>
    <dgm:pt modelId="{CAAADCFB-94BE-4DDC-BA33-CF13275BC5AB}">
      <dgm:prSet/>
      <dgm:spPr/>
      <dgm:t>
        <a:bodyPr/>
        <a:lstStyle/>
        <a:p>
          <a:r>
            <a:rPr lang="en-US"/>
            <a:t>Kelly Owens, Associate Supervising Engineer</a:t>
          </a:r>
        </a:p>
      </dgm:t>
    </dgm:pt>
    <dgm:pt modelId="{C751B95A-FA66-4DDD-8AC9-A08E7ECAA6D6}" type="parTrans" cxnId="{C2F0EF8B-D072-444A-ABB8-71CF6D15F6D8}">
      <dgm:prSet/>
      <dgm:spPr/>
      <dgm:t>
        <a:bodyPr/>
        <a:lstStyle/>
        <a:p>
          <a:endParaRPr lang="en-US"/>
        </a:p>
      </dgm:t>
    </dgm:pt>
    <dgm:pt modelId="{DEBAA046-96A2-4DF6-9C37-325958E4DC4D}" type="sibTrans" cxnId="{C2F0EF8B-D072-444A-ABB8-71CF6D15F6D8}">
      <dgm:prSet/>
      <dgm:spPr/>
      <dgm:t>
        <a:bodyPr/>
        <a:lstStyle/>
        <a:p>
          <a:endParaRPr lang="en-US"/>
        </a:p>
      </dgm:t>
    </dgm:pt>
    <dgm:pt modelId="{3634093E-E0D1-49CC-884A-FF33339AE0CE}">
      <dgm:prSet/>
      <dgm:spPr/>
      <dgm:t>
        <a:bodyPr/>
        <a:lstStyle/>
        <a:p>
          <a:r>
            <a:rPr lang="en-US"/>
            <a:t>Email: </a:t>
          </a:r>
          <a:r>
            <a:rPr lang="en-US">
              <a:hlinkClick xmlns:r="http://schemas.openxmlformats.org/officeDocument/2006/relationships" r:id="rId2"/>
            </a:rPr>
            <a:t>Kelly.Owens@dem.ri.gov</a:t>
          </a:r>
          <a:endParaRPr lang="en-US"/>
        </a:p>
      </dgm:t>
    </dgm:pt>
    <dgm:pt modelId="{8E7B4D20-E67F-4CB2-A026-614BD9461A7E}" type="parTrans" cxnId="{74C5F78F-6F84-4CCE-85BE-66995D446B78}">
      <dgm:prSet/>
      <dgm:spPr/>
      <dgm:t>
        <a:bodyPr/>
        <a:lstStyle/>
        <a:p>
          <a:endParaRPr lang="en-US"/>
        </a:p>
      </dgm:t>
    </dgm:pt>
    <dgm:pt modelId="{1AD05FE5-884F-42EA-94BB-BE91F9907B5C}" type="sibTrans" cxnId="{74C5F78F-6F84-4CCE-85BE-66995D446B78}">
      <dgm:prSet/>
      <dgm:spPr/>
      <dgm:t>
        <a:bodyPr/>
        <a:lstStyle/>
        <a:p>
          <a:endParaRPr lang="en-US"/>
        </a:p>
      </dgm:t>
    </dgm:pt>
    <dgm:pt modelId="{D6AE0FAD-929F-4C01-A2BA-BA938384A7B3}">
      <dgm:prSet/>
      <dgm:spPr/>
      <dgm:t>
        <a:bodyPr/>
        <a:lstStyle/>
        <a:p>
          <a:r>
            <a:rPr lang="en-US"/>
            <a:t>Phone (401) 222-2797 ext. 2777108</a:t>
          </a:r>
        </a:p>
      </dgm:t>
    </dgm:pt>
    <dgm:pt modelId="{A1544DA1-90BF-447D-88C9-0BAFEB346429}" type="parTrans" cxnId="{4028A87D-A874-4AA8-AF6F-96859B107785}">
      <dgm:prSet/>
      <dgm:spPr/>
      <dgm:t>
        <a:bodyPr/>
        <a:lstStyle/>
        <a:p>
          <a:endParaRPr lang="en-US"/>
        </a:p>
      </dgm:t>
    </dgm:pt>
    <dgm:pt modelId="{BA0BFCA3-3FCB-4673-830E-327AAA2536F5}" type="sibTrans" cxnId="{4028A87D-A874-4AA8-AF6F-96859B107785}">
      <dgm:prSet/>
      <dgm:spPr/>
      <dgm:t>
        <a:bodyPr/>
        <a:lstStyle/>
        <a:p>
          <a:endParaRPr lang="en-US"/>
        </a:p>
      </dgm:t>
    </dgm:pt>
    <dgm:pt modelId="{AE82A3F4-7CFA-48AF-B88D-CED1041717A7}">
      <dgm:prSet/>
      <dgm:spPr/>
      <dgm:t>
        <a:bodyPr/>
        <a:lstStyle/>
        <a:p>
          <a:r>
            <a:rPr lang="en-US"/>
            <a:t>Ashley L. Blauvelt, P.E., Environmental Engineer IV &amp; Bond Fund Program Manager</a:t>
          </a:r>
        </a:p>
      </dgm:t>
    </dgm:pt>
    <dgm:pt modelId="{FE47DFC0-1959-4D9E-947D-89727DCDF670}" type="parTrans" cxnId="{871BC668-03DA-47A5-8F8A-FCB8885EA1EB}">
      <dgm:prSet/>
      <dgm:spPr/>
      <dgm:t>
        <a:bodyPr/>
        <a:lstStyle/>
        <a:p>
          <a:endParaRPr lang="en-US"/>
        </a:p>
      </dgm:t>
    </dgm:pt>
    <dgm:pt modelId="{A6CB2C2E-C753-428C-9F1A-B615EA102C13}" type="sibTrans" cxnId="{871BC668-03DA-47A5-8F8A-FCB8885EA1EB}">
      <dgm:prSet/>
      <dgm:spPr/>
      <dgm:t>
        <a:bodyPr/>
        <a:lstStyle/>
        <a:p>
          <a:endParaRPr lang="en-US"/>
        </a:p>
      </dgm:t>
    </dgm:pt>
    <dgm:pt modelId="{1476BD77-B341-4A2C-891E-9165D93972AC}">
      <dgm:prSet/>
      <dgm:spPr/>
      <dgm:t>
        <a:bodyPr/>
        <a:lstStyle/>
        <a:p>
          <a:r>
            <a:rPr lang="en-US"/>
            <a:t>Email: </a:t>
          </a:r>
          <a:r>
            <a:rPr lang="en-US">
              <a:hlinkClick xmlns:r="http://schemas.openxmlformats.org/officeDocument/2006/relationships" r:id="rId3"/>
            </a:rPr>
            <a:t>Ashley.blauvelt@dem.ri.gov</a:t>
          </a:r>
          <a:endParaRPr lang="en-US"/>
        </a:p>
      </dgm:t>
    </dgm:pt>
    <dgm:pt modelId="{79B6FF22-9621-41D8-BB37-AB82A37C9F83}" type="parTrans" cxnId="{22EE1EB5-1514-4C9E-8A71-6A1549C90AE1}">
      <dgm:prSet/>
      <dgm:spPr/>
      <dgm:t>
        <a:bodyPr/>
        <a:lstStyle/>
        <a:p>
          <a:endParaRPr lang="en-US"/>
        </a:p>
      </dgm:t>
    </dgm:pt>
    <dgm:pt modelId="{7BAFE411-71F6-4302-BE5D-C9BB48DDA894}" type="sibTrans" cxnId="{22EE1EB5-1514-4C9E-8A71-6A1549C90AE1}">
      <dgm:prSet/>
      <dgm:spPr/>
      <dgm:t>
        <a:bodyPr/>
        <a:lstStyle/>
        <a:p>
          <a:endParaRPr lang="en-US"/>
        </a:p>
      </dgm:t>
    </dgm:pt>
    <dgm:pt modelId="{9996B258-5668-41BC-B626-2F1A2B83578B}">
      <dgm:prSet/>
      <dgm:spPr/>
      <dgm:t>
        <a:bodyPr/>
        <a:lstStyle/>
        <a:p>
          <a:r>
            <a:rPr lang="en-US"/>
            <a:t>Phone: (401) 222-2797 ext. 2777026</a:t>
          </a:r>
        </a:p>
      </dgm:t>
    </dgm:pt>
    <dgm:pt modelId="{49711190-1945-409A-BF89-7C5BFE23B0A1}" type="parTrans" cxnId="{44288D0B-BEB4-4DA3-9B80-0DFBD5EE82E3}">
      <dgm:prSet/>
      <dgm:spPr/>
      <dgm:t>
        <a:bodyPr/>
        <a:lstStyle/>
        <a:p>
          <a:endParaRPr lang="en-US"/>
        </a:p>
      </dgm:t>
    </dgm:pt>
    <dgm:pt modelId="{DAA15203-9488-4338-93A4-5B0AA01C174C}" type="sibTrans" cxnId="{44288D0B-BEB4-4DA3-9B80-0DFBD5EE82E3}">
      <dgm:prSet/>
      <dgm:spPr/>
      <dgm:t>
        <a:bodyPr/>
        <a:lstStyle/>
        <a:p>
          <a:endParaRPr lang="en-US"/>
        </a:p>
      </dgm:t>
    </dgm:pt>
    <dgm:pt modelId="{C36EC34B-EFA7-438E-BA1C-40D77C054753}" type="pres">
      <dgm:prSet presAssocID="{31B10A78-7CD5-4E0F-BC74-0ADF7B1FA2ED}" presName="Name0" presStyleCnt="0">
        <dgm:presLayoutVars>
          <dgm:dir/>
          <dgm:animLvl val="lvl"/>
          <dgm:resizeHandles val="exact"/>
        </dgm:presLayoutVars>
      </dgm:prSet>
      <dgm:spPr/>
    </dgm:pt>
    <dgm:pt modelId="{7F3BC99A-F99E-4B55-9052-D51B5C537708}" type="pres">
      <dgm:prSet presAssocID="{EBC998D5-4F37-4E75-AAEC-3D04EC396B80}" presName="linNode" presStyleCnt="0"/>
      <dgm:spPr/>
    </dgm:pt>
    <dgm:pt modelId="{AA472BC8-527C-4546-A2B8-66962A8A4E08}" type="pres">
      <dgm:prSet presAssocID="{EBC998D5-4F37-4E75-AAEC-3D04EC396B80}" presName="parentText" presStyleLbl="node1" presStyleIdx="0" presStyleCnt="3">
        <dgm:presLayoutVars>
          <dgm:chMax val="1"/>
          <dgm:bulletEnabled val="1"/>
        </dgm:presLayoutVars>
      </dgm:prSet>
      <dgm:spPr/>
    </dgm:pt>
    <dgm:pt modelId="{819F1897-D9AD-4698-861B-00B122EF4EB7}" type="pres">
      <dgm:prSet presAssocID="{EBC998D5-4F37-4E75-AAEC-3D04EC396B80}" presName="descendantText" presStyleLbl="alignAccFollowNode1" presStyleIdx="0" presStyleCnt="3">
        <dgm:presLayoutVars>
          <dgm:bulletEnabled val="1"/>
        </dgm:presLayoutVars>
      </dgm:prSet>
      <dgm:spPr/>
    </dgm:pt>
    <dgm:pt modelId="{7DB5BE48-F004-410D-A220-96FE67208695}" type="pres">
      <dgm:prSet presAssocID="{AB44FF8D-E34A-4078-9F37-88B308FEE038}" presName="sp" presStyleCnt="0"/>
      <dgm:spPr/>
    </dgm:pt>
    <dgm:pt modelId="{92E3807C-CB47-4944-B32B-1EC48821D02E}" type="pres">
      <dgm:prSet presAssocID="{CAAADCFB-94BE-4DDC-BA33-CF13275BC5AB}" presName="linNode" presStyleCnt="0"/>
      <dgm:spPr/>
    </dgm:pt>
    <dgm:pt modelId="{578FF55D-D011-4C6A-A301-54E6FE281DC7}" type="pres">
      <dgm:prSet presAssocID="{CAAADCFB-94BE-4DDC-BA33-CF13275BC5AB}" presName="parentText" presStyleLbl="node1" presStyleIdx="1" presStyleCnt="3">
        <dgm:presLayoutVars>
          <dgm:chMax val="1"/>
          <dgm:bulletEnabled val="1"/>
        </dgm:presLayoutVars>
      </dgm:prSet>
      <dgm:spPr/>
    </dgm:pt>
    <dgm:pt modelId="{43E7C150-571E-44F6-9094-48E6B62B08D2}" type="pres">
      <dgm:prSet presAssocID="{CAAADCFB-94BE-4DDC-BA33-CF13275BC5AB}" presName="descendantText" presStyleLbl="alignAccFollowNode1" presStyleIdx="1" presStyleCnt="3">
        <dgm:presLayoutVars>
          <dgm:bulletEnabled val="1"/>
        </dgm:presLayoutVars>
      </dgm:prSet>
      <dgm:spPr/>
    </dgm:pt>
    <dgm:pt modelId="{7A4F51B8-96A6-42E3-AE70-DC74928957DF}" type="pres">
      <dgm:prSet presAssocID="{DEBAA046-96A2-4DF6-9C37-325958E4DC4D}" presName="sp" presStyleCnt="0"/>
      <dgm:spPr/>
    </dgm:pt>
    <dgm:pt modelId="{6E22175B-6842-4BE8-A170-87B71B560426}" type="pres">
      <dgm:prSet presAssocID="{AE82A3F4-7CFA-48AF-B88D-CED1041717A7}" presName="linNode" presStyleCnt="0"/>
      <dgm:spPr/>
    </dgm:pt>
    <dgm:pt modelId="{77AD7242-6F7A-45F4-B21C-13AD747FB1F0}" type="pres">
      <dgm:prSet presAssocID="{AE82A3F4-7CFA-48AF-B88D-CED1041717A7}" presName="parentText" presStyleLbl="node1" presStyleIdx="2" presStyleCnt="3">
        <dgm:presLayoutVars>
          <dgm:chMax val="1"/>
          <dgm:bulletEnabled val="1"/>
        </dgm:presLayoutVars>
      </dgm:prSet>
      <dgm:spPr/>
    </dgm:pt>
    <dgm:pt modelId="{329971D5-E1C8-449A-B88F-877631C5CF76}" type="pres">
      <dgm:prSet presAssocID="{AE82A3F4-7CFA-48AF-B88D-CED1041717A7}" presName="descendantText" presStyleLbl="alignAccFollowNode1" presStyleIdx="2" presStyleCnt="3">
        <dgm:presLayoutVars>
          <dgm:bulletEnabled val="1"/>
        </dgm:presLayoutVars>
      </dgm:prSet>
      <dgm:spPr/>
    </dgm:pt>
  </dgm:ptLst>
  <dgm:cxnLst>
    <dgm:cxn modelId="{44288D0B-BEB4-4DA3-9B80-0DFBD5EE82E3}" srcId="{AE82A3F4-7CFA-48AF-B88D-CED1041717A7}" destId="{9996B258-5668-41BC-B626-2F1A2B83578B}" srcOrd="1" destOrd="0" parTransId="{49711190-1945-409A-BF89-7C5BFE23B0A1}" sibTransId="{DAA15203-9488-4338-93A4-5B0AA01C174C}"/>
    <dgm:cxn modelId="{0B8BEB11-F149-42D7-838C-C0CD5C3EBA37}" type="presOf" srcId="{1476BD77-B341-4A2C-891E-9165D93972AC}" destId="{329971D5-E1C8-449A-B88F-877631C5CF76}" srcOrd="0" destOrd="0" presId="urn:microsoft.com/office/officeart/2005/8/layout/vList5"/>
    <dgm:cxn modelId="{4B9ADD1D-9994-486B-A487-212EA03F83DE}" srcId="{31B10A78-7CD5-4E0F-BC74-0ADF7B1FA2ED}" destId="{EBC998D5-4F37-4E75-AAEC-3D04EC396B80}" srcOrd="0" destOrd="0" parTransId="{1A9B3268-D02A-4AC6-AFB8-69DA6E3E8FDD}" sibTransId="{AB44FF8D-E34A-4078-9F37-88B308FEE038}"/>
    <dgm:cxn modelId="{95DD3A61-4CE6-4810-8EC5-E465AD533293}" type="presOf" srcId="{9996B258-5668-41BC-B626-2F1A2B83578B}" destId="{329971D5-E1C8-449A-B88F-877631C5CF76}" srcOrd="0" destOrd="1" presId="urn:microsoft.com/office/officeart/2005/8/layout/vList5"/>
    <dgm:cxn modelId="{5DE3D541-99E7-4BAA-BCED-C7ABC642A36A}" srcId="{EBC998D5-4F37-4E75-AAEC-3D04EC396B80}" destId="{CFE7397F-1861-4139-8B80-B03A927EC6E7}" srcOrd="0" destOrd="0" parTransId="{AC95DB89-9944-4A69-8F6A-24690D9F7EF5}" sibTransId="{513EA2C4-4AA5-4362-B4A4-CFD12D0A3D7A}"/>
    <dgm:cxn modelId="{E47C9364-B08C-45E4-9537-5F43646AF94C}" type="presOf" srcId="{3634093E-E0D1-49CC-884A-FF33339AE0CE}" destId="{43E7C150-571E-44F6-9094-48E6B62B08D2}" srcOrd="0" destOrd="0" presId="urn:microsoft.com/office/officeart/2005/8/layout/vList5"/>
    <dgm:cxn modelId="{871BC668-03DA-47A5-8F8A-FCB8885EA1EB}" srcId="{31B10A78-7CD5-4E0F-BC74-0ADF7B1FA2ED}" destId="{AE82A3F4-7CFA-48AF-B88D-CED1041717A7}" srcOrd="2" destOrd="0" parTransId="{FE47DFC0-1959-4D9E-947D-89727DCDF670}" sibTransId="{A6CB2C2E-C753-428C-9F1A-B615EA102C13}"/>
    <dgm:cxn modelId="{A239624C-6052-41FA-8ECD-D78B3299311C}" type="presOf" srcId="{31B10A78-7CD5-4E0F-BC74-0ADF7B1FA2ED}" destId="{C36EC34B-EFA7-438E-BA1C-40D77C054753}" srcOrd="0" destOrd="0" presId="urn:microsoft.com/office/officeart/2005/8/layout/vList5"/>
    <dgm:cxn modelId="{4028A87D-A874-4AA8-AF6F-96859B107785}" srcId="{CAAADCFB-94BE-4DDC-BA33-CF13275BC5AB}" destId="{D6AE0FAD-929F-4C01-A2BA-BA938384A7B3}" srcOrd="1" destOrd="0" parTransId="{A1544DA1-90BF-447D-88C9-0BAFEB346429}" sibTransId="{BA0BFCA3-3FCB-4673-830E-327AAA2536F5}"/>
    <dgm:cxn modelId="{8E37078A-21D1-4CAD-B862-D3D876065448}" type="presOf" srcId="{D6AE0FAD-929F-4C01-A2BA-BA938384A7B3}" destId="{43E7C150-571E-44F6-9094-48E6B62B08D2}" srcOrd="0" destOrd="1" presId="urn:microsoft.com/office/officeart/2005/8/layout/vList5"/>
    <dgm:cxn modelId="{C2F0EF8B-D072-444A-ABB8-71CF6D15F6D8}" srcId="{31B10A78-7CD5-4E0F-BC74-0ADF7B1FA2ED}" destId="{CAAADCFB-94BE-4DDC-BA33-CF13275BC5AB}" srcOrd="1" destOrd="0" parTransId="{C751B95A-FA66-4DDD-8AC9-A08E7ECAA6D6}" sibTransId="{DEBAA046-96A2-4DF6-9C37-325958E4DC4D}"/>
    <dgm:cxn modelId="{74C5F78F-6F84-4CCE-85BE-66995D446B78}" srcId="{CAAADCFB-94BE-4DDC-BA33-CF13275BC5AB}" destId="{3634093E-E0D1-49CC-884A-FF33339AE0CE}" srcOrd="0" destOrd="0" parTransId="{8E7B4D20-E67F-4CB2-A026-614BD9461A7E}" sibTransId="{1AD05FE5-884F-42EA-94BB-BE91F9907B5C}"/>
    <dgm:cxn modelId="{BE73C1AF-02F6-42F5-B2CF-6365A4C674F9}" srcId="{EBC998D5-4F37-4E75-AAEC-3D04EC396B80}" destId="{357694FA-7A69-4618-92F4-559945615472}" srcOrd="1" destOrd="0" parTransId="{70FC98A4-886F-42AE-80A2-5698B51F1D57}" sibTransId="{D28885A5-51B5-4A5D-9B03-B5C24EDDA45A}"/>
    <dgm:cxn modelId="{22EE1EB5-1514-4C9E-8A71-6A1549C90AE1}" srcId="{AE82A3F4-7CFA-48AF-B88D-CED1041717A7}" destId="{1476BD77-B341-4A2C-891E-9165D93972AC}" srcOrd="0" destOrd="0" parTransId="{79B6FF22-9621-41D8-BB37-AB82A37C9F83}" sibTransId="{7BAFE411-71F6-4302-BE5D-C9BB48DDA894}"/>
    <dgm:cxn modelId="{F9897CD7-4215-40B0-92FD-9C9B3DFD2AB0}" type="presOf" srcId="{EBC998D5-4F37-4E75-AAEC-3D04EC396B80}" destId="{AA472BC8-527C-4546-A2B8-66962A8A4E08}" srcOrd="0" destOrd="0" presId="urn:microsoft.com/office/officeart/2005/8/layout/vList5"/>
    <dgm:cxn modelId="{768369DB-E383-4E5C-9A88-19715C48C92A}" type="presOf" srcId="{CAAADCFB-94BE-4DDC-BA33-CF13275BC5AB}" destId="{578FF55D-D011-4C6A-A301-54E6FE281DC7}" srcOrd="0" destOrd="0" presId="urn:microsoft.com/office/officeart/2005/8/layout/vList5"/>
    <dgm:cxn modelId="{0A5B40DD-1532-45F2-9A91-D9E203F1C377}" type="presOf" srcId="{AE82A3F4-7CFA-48AF-B88D-CED1041717A7}" destId="{77AD7242-6F7A-45F4-B21C-13AD747FB1F0}" srcOrd="0" destOrd="0" presId="urn:microsoft.com/office/officeart/2005/8/layout/vList5"/>
    <dgm:cxn modelId="{A0F8F8E7-BFB5-42DC-8072-9D94F02FE061}" type="presOf" srcId="{357694FA-7A69-4618-92F4-559945615472}" destId="{819F1897-D9AD-4698-861B-00B122EF4EB7}" srcOrd="0" destOrd="1" presId="urn:microsoft.com/office/officeart/2005/8/layout/vList5"/>
    <dgm:cxn modelId="{17D59FE8-D9C0-40F9-93EB-239244840EB5}" type="presOf" srcId="{CFE7397F-1861-4139-8B80-B03A927EC6E7}" destId="{819F1897-D9AD-4698-861B-00B122EF4EB7}" srcOrd="0" destOrd="0" presId="urn:microsoft.com/office/officeart/2005/8/layout/vList5"/>
    <dgm:cxn modelId="{4F2FB198-B86E-4746-B7F0-7D3F320D834D}" type="presParOf" srcId="{C36EC34B-EFA7-438E-BA1C-40D77C054753}" destId="{7F3BC99A-F99E-4B55-9052-D51B5C537708}" srcOrd="0" destOrd="0" presId="urn:microsoft.com/office/officeart/2005/8/layout/vList5"/>
    <dgm:cxn modelId="{2AE4DB5D-40A1-4BE7-A4C3-41E6EC313293}" type="presParOf" srcId="{7F3BC99A-F99E-4B55-9052-D51B5C537708}" destId="{AA472BC8-527C-4546-A2B8-66962A8A4E08}" srcOrd="0" destOrd="0" presId="urn:microsoft.com/office/officeart/2005/8/layout/vList5"/>
    <dgm:cxn modelId="{347D8DC0-7878-4928-9B71-A21F5A455D47}" type="presParOf" srcId="{7F3BC99A-F99E-4B55-9052-D51B5C537708}" destId="{819F1897-D9AD-4698-861B-00B122EF4EB7}" srcOrd="1" destOrd="0" presId="urn:microsoft.com/office/officeart/2005/8/layout/vList5"/>
    <dgm:cxn modelId="{EA0C9C53-2A4D-4BE0-8197-6D2E81C82BF4}" type="presParOf" srcId="{C36EC34B-EFA7-438E-BA1C-40D77C054753}" destId="{7DB5BE48-F004-410D-A220-96FE67208695}" srcOrd="1" destOrd="0" presId="urn:microsoft.com/office/officeart/2005/8/layout/vList5"/>
    <dgm:cxn modelId="{CE1ABCD4-C4E9-499E-B0DB-5000D65335AC}" type="presParOf" srcId="{C36EC34B-EFA7-438E-BA1C-40D77C054753}" destId="{92E3807C-CB47-4944-B32B-1EC48821D02E}" srcOrd="2" destOrd="0" presId="urn:microsoft.com/office/officeart/2005/8/layout/vList5"/>
    <dgm:cxn modelId="{F542E116-CE80-48BA-9593-C8BF7256163F}" type="presParOf" srcId="{92E3807C-CB47-4944-B32B-1EC48821D02E}" destId="{578FF55D-D011-4C6A-A301-54E6FE281DC7}" srcOrd="0" destOrd="0" presId="urn:microsoft.com/office/officeart/2005/8/layout/vList5"/>
    <dgm:cxn modelId="{72C4A674-D249-4250-B9A4-9742D76A453B}" type="presParOf" srcId="{92E3807C-CB47-4944-B32B-1EC48821D02E}" destId="{43E7C150-571E-44F6-9094-48E6B62B08D2}" srcOrd="1" destOrd="0" presId="urn:microsoft.com/office/officeart/2005/8/layout/vList5"/>
    <dgm:cxn modelId="{4F035376-8456-4E35-BDFE-C9FE84264C42}" type="presParOf" srcId="{C36EC34B-EFA7-438E-BA1C-40D77C054753}" destId="{7A4F51B8-96A6-42E3-AE70-DC74928957DF}" srcOrd="3" destOrd="0" presId="urn:microsoft.com/office/officeart/2005/8/layout/vList5"/>
    <dgm:cxn modelId="{11060F9A-6668-4DF5-BB90-AAB61D6DC3B1}" type="presParOf" srcId="{C36EC34B-EFA7-438E-BA1C-40D77C054753}" destId="{6E22175B-6842-4BE8-A170-87B71B560426}" srcOrd="4" destOrd="0" presId="urn:microsoft.com/office/officeart/2005/8/layout/vList5"/>
    <dgm:cxn modelId="{7929FB1D-8A86-4785-9006-DF6DF8F422EB}" type="presParOf" srcId="{6E22175B-6842-4BE8-A170-87B71B560426}" destId="{77AD7242-6F7A-45F4-B21C-13AD747FB1F0}" srcOrd="0" destOrd="0" presId="urn:microsoft.com/office/officeart/2005/8/layout/vList5"/>
    <dgm:cxn modelId="{3CE4918B-2CBA-4488-98E5-1F88FCA887D9}" type="presParOf" srcId="{6E22175B-6842-4BE8-A170-87B71B560426}" destId="{329971D5-E1C8-449A-B88F-877631C5CF7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96C531-9636-4E22-BF2B-BA88F2FD2163}"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98C70570-74CB-4F8D-80DA-5BC79EE56A5A}">
      <dgm:prSet/>
      <dgm:spPr/>
      <dgm:t>
        <a:bodyPr/>
        <a:lstStyle/>
        <a:p>
          <a:r>
            <a:rPr lang="en-US"/>
            <a:t>A brownfield is a property, the expansion, redevelopment, or reuse of which may be complicated by the presence or potential presence of a hazardous substance, pollutant, or contaminant</a:t>
          </a:r>
        </a:p>
      </dgm:t>
    </dgm:pt>
    <dgm:pt modelId="{D667FE6E-EE32-4CD2-BE3E-8FEAB5C7F757}" type="parTrans" cxnId="{05F68A27-C418-4950-8521-D0D5FCB221EC}">
      <dgm:prSet/>
      <dgm:spPr/>
      <dgm:t>
        <a:bodyPr/>
        <a:lstStyle/>
        <a:p>
          <a:endParaRPr lang="en-US"/>
        </a:p>
      </dgm:t>
    </dgm:pt>
    <dgm:pt modelId="{383F106C-456B-454A-B4B3-402FA3C58404}" type="sibTrans" cxnId="{05F68A27-C418-4950-8521-D0D5FCB221EC}">
      <dgm:prSet/>
      <dgm:spPr/>
      <dgm:t>
        <a:bodyPr/>
        <a:lstStyle/>
        <a:p>
          <a:endParaRPr lang="en-US"/>
        </a:p>
      </dgm:t>
    </dgm:pt>
    <dgm:pt modelId="{FB91697C-0AD4-4CC4-8D8A-0563A2CBED09}">
      <dgm:prSet/>
      <dgm:spPr/>
      <dgm:t>
        <a:bodyPr/>
        <a:lstStyle/>
        <a:p>
          <a:r>
            <a:rPr lang="en-US" dirty="0"/>
            <a:t>The redevelopment of brownfields is part of a broader strategy to improve the environment, create and retain jobs, revitalize urban areas, and reduce blight.</a:t>
          </a:r>
        </a:p>
      </dgm:t>
    </dgm:pt>
    <dgm:pt modelId="{21137E25-ABC8-4E67-9336-CC01F794B7AD}" type="parTrans" cxnId="{7B20E9E9-FB00-4CDE-A56A-3773271E6B78}">
      <dgm:prSet/>
      <dgm:spPr/>
      <dgm:t>
        <a:bodyPr/>
        <a:lstStyle/>
        <a:p>
          <a:endParaRPr lang="en-US"/>
        </a:p>
      </dgm:t>
    </dgm:pt>
    <dgm:pt modelId="{7E32E30D-BC81-474E-B7A3-C371F23776AB}" type="sibTrans" cxnId="{7B20E9E9-FB00-4CDE-A56A-3773271E6B78}">
      <dgm:prSet/>
      <dgm:spPr/>
      <dgm:t>
        <a:bodyPr/>
        <a:lstStyle/>
        <a:p>
          <a:endParaRPr lang="en-US"/>
        </a:p>
      </dgm:t>
    </dgm:pt>
    <dgm:pt modelId="{B40BADC4-53B9-44DA-88EA-717BAEA56181}" type="pres">
      <dgm:prSet presAssocID="{CB96C531-9636-4E22-BF2B-BA88F2FD2163}" presName="Name0" presStyleCnt="0">
        <dgm:presLayoutVars>
          <dgm:dir/>
          <dgm:animLvl val="lvl"/>
          <dgm:resizeHandles val="exact"/>
        </dgm:presLayoutVars>
      </dgm:prSet>
      <dgm:spPr/>
    </dgm:pt>
    <dgm:pt modelId="{78B271B3-A3F9-4707-9050-B1F2090DFB00}" type="pres">
      <dgm:prSet presAssocID="{FB91697C-0AD4-4CC4-8D8A-0563A2CBED09}" presName="boxAndChildren" presStyleCnt="0"/>
      <dgm:spPr/>
    </dgm:pt>
    <dgm:pt modelId="{4D4EFED1-8295-4C43-BFAF-5D0041F686F4}" type="pres">
      <dgm:prSet presAssocID="{FB91697C-0AD4-4CC4-8D8A-0563A2CBED09}" presName="parentTextBox" presStyleLbl="node1" presStyleIdx="0" presStyleCnt="2"/>
      <dgm:spPr/>
    </dgm:pt>
    <dgm:pt modelId="{24B04C6D-3973-4C1D-B881-22A9D8279054}" type="pres">
      <dgm:prSet presAssocID="{383F106C-456B-454A-B4B3-402FA3C58404}" presName="sp" presStyleCnt="0"/>
      <dgm:spPr/>
    </dgm:pt>
    <dgm:pt modelId="{DE7B5688-EE20-41AE-969C-9E7CBDAC4294}" type="pres">
      <dgm:prSet presAssocID="{98C70570-74CB-4F8D-80DA-5BC79EE56A5A}" presName="arrowAndChildren" presStyleCnt="0"/>
      <dgm:spPr/>
    </dgm:pt>
    <dgm:pt modelId="{83338518-2A1E-429C-AD36-62BE094EC57D}" type="pres">
      <dgm:prSet presAssocID="{98C70570-74CB-4F8D-80DA-5BC79EE56A5A}" presName="parentTextArrow" presStyleLbl="node1" presStyleIdx="1" presStyleCnt="2"/>
      <dgm:spPr/>
    </dgm:pt>
  </dgm:ptLst>
  <dgm:cxnLst>
    <dgm:cxn modelId="{05F68A27-C418-4950-8521-D0D5FCB221EC}" srcId="{CB96C531-9636-4E22-BF2B-BA88F2FD2163}" destId="{98C70570-74CB-4F8D-80DA-5BC79EE56A5A}" srcOrd="0" destOrd="0" parTransId="{D667FE6E-EE32-4CD2-BE3E-8FEAB5C7F757}" sibTransId="{383F106C-456B-454A-B4B3-402FA3C58404}"/>
    <dgm:cxn modelId="{C634C54B-C155-43EC-9732-C4040BE7FC7E}" type="presOf" srcId="{FB91697C-0AD4-4CC4-8D8A-0563A2CBED09}" destId="{4D4EFED1-8295-4C43-BFAF-5D0041F686F4}" srcOrd="0" destOrd="0" presId="urn:microsoft.com/office/officeart/2005/8/layout/process4"/>
    <dgm:cxn modelId="{6297D66C-46B9-4CD5-9B4D-008165EB00D9}" type="presOf" srcId="{98C70570-74CB-4F8D-80DA-5BC79EE56A5A}" destId="{83338518-2A1E-429C-AD36-62BE094EC57D}" srcOrd="0" destOrd="0" presId="urn:microsoft.com/office/officeart/2005/8/layout/process4"/>
    <dgm:cxn modelId="{A95D77D4-F09F-4FA3-88F5-A5807E53D95D}" type="presOf" srcId="{CB96C531-9636-4E22-BF2B-BA88F2FD2163}" destId="{B40BADC4-53B9-44DA-88EA-717BAEA56181}" srcOrd="0" destOrd="0" presId="urn:microsoft.com/office/officeart/2005/8/layout/process4"/>
    <dgm:cxn modelId="{7B20E9E9-FB00-4CDE-A56A-3773271E6B78}" srcId="{CB96C531-9636-4E22-BF2B-BA88F2FD2163}" destId="{FB91697C-0AD4-4CC4-8D8A-0563A2CBED09}" srcOrd="1" destOrd="0" parTransId="{21137E25-ABC8-4E67-9336-CC01F794B7AD}" sibTransId="{7E32E30D-BC81-474E-B7A3-C371F23776AB}"/>
    <dgm:cxn modelId="{1D71F488-3F39-4F7B-B20E-D77238A30961}" type="presParOf" srcId="{B40BADC4-53B9-44DA-88EA-717BAEA56181}" destId="{78B271B3-A3F9-4707-9050-B1F2090DFB00}" srcOrd="0" destOrd="0" presId="urn:microsoft.com/office/officeart/2005/8/layout/process4"/>
    <dgm:cxn modelId="{3FA5EAEC-4C59-422A-801F-E8490E50CB2B}" type="presParOf" srcId="{78B271B3-A3F9-4707-9050-B1F2090DFB00}" destId="{4D4EFED1-8295-4C43-BFAF-5D0041F686F4}" srcOrd="0" destOrd="0" presId="urn:microsoft.com/office/officeart/2005/8/layout/process4"/>
    <dgm:cxn modelId="{66948E0F-775E-4A6C-A0FB-B7ABEA24A569}" type="presParOf" srcId="{B40BADC4-53B9-44DA-88EA-717BAEA56181}" destId="{24B04C6D-3973-4C1D-B881-22A9D8279054}" srcOrd="1" destOrd="0" presId="urn:microsoft.com/office/officeart/2005/8/layout/process4"/>
    <dgm:cxn modelId="{D18ED0FD-E1A4-4AF7-90BE-C96B8C5C029B}" type="presParOf" srcId="{B40BADC4-53B9-44DA-88EA-717BAEA56181}" destId="{DE7B5688-EE20-41AE-969C-9E7CBDAC4294}" srcOrd="2" destOrd="0" presId="urn:microsoft.com/office/officeart/2005/8/layout/process4"/>
    <dgm:cxn modelId="{6FC73E37-A909-41CD-B359-9AEDC710D5A6}" type="presParOf" srcId="{DE7B5688-EE20-41AE-969C-9E7CBDAC4294}" destId="{83338518-2A1E-429C-AD36-62BE094EC5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E1057F-779E-45F2-BA8C-2A8827E0E980}"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25FA090-1F59-4519-B3BA-D8C69590B111}">
      <dgm:prSet/>
      <dgm:spPr/>
      <dgm:t>
        <a:bodyPr/>
        <a:lstStyle/>
        <a:p>
          <a:r>
            <a:rPr lang="en-US"/>
            <a:t>Manufacturing Companies</a:t>
          </a:r>
        </a:p>
      </dgm:t>
    </dgm:pt>
    <dgm:pt modelId="{E67B61D1-6EA6-4BE7-B449-ED832DFB3410}" type="parTrans" cxnId="{53F9C45F-BAE4-42EA-B65E-2EE969775FF6}">
      <dgm:prSet/>
      <dgm:spPr/>
      <dgm:t>
        <a:bodyPr/>
        <a:lstStyle/>
        <a:p>
          <a:endParaRPr lang="en-US"/>
        </a:p>
      </dgm:t>
    </dgm:pt>
    <dgm:pt modelId="{930802E4-3CC7-4A22-8E39-9B92E3AED07A}" type="sibTrans" cxnId="{53F9C45F-BAE4-42EA-B65E-2EE969775FF6}">
      <dgm:prSet/>
      <dgm:spPr/>
      <dgm:t>
        <a:bodyPr/>
        <a:lstStyle/>
        <a:p>
          <a:endParaRPr lang="en-US"/>
        </a:p>
      </dgm:t>
    </dgm:pt>
    <dgm:pt modelId="{825326C2-F096-4BF6-929A-BBDAC895496B}">
      <dgm:prSet/>
      <dgm:spPr/>
      <dgm:t>
        <a:bodyPr/>
        <a:lstStyle/>
        <a:p>
          <a:r>
            <a:rPr lang="en-US"/>
            <a:t>Abandoned Mills</a:t>
          </a:r>
        </a:p>
      </dgm:t>
    </dgm:pt>
    <dgm:pt modelId="{0F330A31-1E47-4699-9453-381FF9D52F2B}" type="parTrans" cxnId="{B08E097D-B554-4F43-A010-2DDA08E9E0DE}">
      <dgm:prSet/>
      <dgm:spPr/>
      <dgm:t>
        <a:bodyPr/>
        <a:lstStyle/>
        <a:p>
          <a:endParaRPr lang="en-US"/>
        </a:p>
      </dgm:t>
    </dgm:pt>
    <dgm:pt modelId="{70DF7629-113E-4FDB-B706-CEE57CCC2923}" type="sibTrans" cxnId="{B08E097D-B554-4F43-A010-2DDA08E9E0DE}">
      <dgm:prSet/>
      <dgm:spPr/>
      <dgm:t>
        <a:bodyPr/>
        <a:lstStyle/>
        <a:p>
          <a:endParaRPr lang="en-US"/>
        </a:p>
      </dgm:t>
    </dgm:pt>
    <dgm:pt modelId="{37803F19-A0AB-4ABF-86AE-2BA6E67657BC}">
      <dgm:prSet/>
      <dgm:spPr/>
      <dgm:t>
        <a:bodyPr/>
        <a:lstStyle/>
        <a:p>
          <a:r>
            <a:rPr lang="en-US"/>
            <a:t>Dry Cleaners</a:t>
          </a:r>
        </a:p>
      </dgm:t>
    </dgm:pt>
    <dgm:pt modelId="{328D7B46-B15A-443C-B3F4-D722B2ED8CBF}" type="parTrans" cxnId="{B0A89CA0-A845-4F8B-8766-2E6A54280349}">
      <dgm:prSet/>
      <dgm:spPr/>
      <dgm:t>
        <a:bodyPr/>
        <a:lstStyle/>
        <a:p>
          <a:endParaRPr lang="en-US"/>
        </a:p>
      </dgm:t>
    </dgm:pt>
    <dgm:pt modelId="{16CFBBA5-C5DC-466C-AF69-A46350D0B451}" type="sibTrans" cxnId="{B0A89CA0-A845-4F8B-8766-2E6A54280349}">
      <dgm:prSet/>
      <dgm:spPr/>
      <dgm:t>
        <a:bodyPr/>
        <a:lstStyle/>
        <a:p>
          <a:endParaRPr lang="en-US"/>
        </a:p>
      </dgm:t>
    </dgm:pt>
    <dgm:pt modelId="{8D65564D-6D8F-4681-8756-0C089320E5BD}">
      <dgm:prSet/>
      <dgm:spPr/>
      <dgm:t>
        <a:bodyPr/>
        <a:lstStyle/>
        <a:p>
          <a:r>
            <a:rPr lang="en-US"/>
            <a:t>Former Gas Stations</a:t>
          </a:r>
        </a:p>
      </dgm:t>
    </dgm:pt>
    <dgm:pt modelId="{375200F4-F484-4E9F-879E-576806B3B3BA}" type="parTrans" cxnId="{24867114-D6A6-4BB2-A57A-BE8C73614AC1}">
      <dgm:prSet/>
      <dgm:spPr/>
      <dgm:t>
        <a:bodyPr/>
        <a:lstStyle/>
        <a:p>
          <a:endParaRPr lang="en-US"/>
        </a:p>
      </dgm:t>
    </dgm:pt>
    <dgm:pt modelId="{1F563323-DB2E-40D8-B3DD-7651DCF3981B}" type="sibTrans" cxnId="{24867114-D6A6-4BB2-A57A-BE8C73614AC1}">
      <dgm:prSet/>
      <dgm:spPr/>
      <dgm:t>
        <a:bodyPr/>
        <a:lstStyle/>
        <a:p>
          <a:endParaRPr lang="en-US"/>
        </a:p>
      </dgm:t>
    </dgm:pt>
    <dgm:pt modelId="{10B29AD0-2BA2-45EB-A301-CA405FB2C9C4}">
      <dgm:prSet/>
      <dgm:spPr/>
      <dgm:t>
        <a:bodyPr/>
        <a:lstStyle/>
        <a:p>
          <a:r>
            <a:rPr lang="en-US"/>
            <a:t>Rail Yards / Steel Yards</a:t>
          </a:r>
        </a:p>
      </dgm:t>
    </dgm:pt>
    <dgm:pt modelId="{2E3F6712-007E-48C3-9B93-9037D4D8A2ED}" type="parTrans" cxnId="{6F8C5BA9-21F1-42D9-AD43-4CB496E4BF49}">
      <dgm:prSet/>
      <dgm:spPr/>
      <dgm:t>
        <a:bodyPr/>
        <a:lstStyle/>
        <a:p>
          <a:endParaRPr lang="en-US"/>
        </a:p>
      </dgm:t>
    </dgm:pt>
    <dgm:pt modelId="{91A84BE7-938B-431F-BD5F-E097DAC4C57A}" type="sibTrans" cxnId="{6F8C5BA9-21F1-42D9-AD43-4CB496E4BF49}">
      <dgm:prSet/>
      <dgm:spPr/>
      <dgm:t>
        <a:bodyPr/>
        <a:lstStyle/>
        <a:p>
          <a:endParaRPr lang="en-US"/>
        </a:p>
      </dgm:t>
    </dgm:pt>
    <dgm:pt modelId="{57B56CA4-94A4-4181-A49E-4A0E8AB16117}">
      <dgm:prSet/>
      <dgm:spPr/>
      <dgm:t>
        <a:bodyPr/>
        <a:lstStyle/>
        <a:p>
          <a:r>
            <a:rPr lang="en-US"/>
            <a:t>Sawmills</a:t>
          </a:r>
        </a:p>
      </dgm:t>
    </dgm:pt>
    <dgm:pt modelId="{DBCB7AEE-436D-4226-9AE0-EFC6A8A61DC2}" type="parTrans" cxnId="{D0F9DFE6-8369-467C-A295-B174CE2A0E3B}">
      <dgm:prSet/>
      <dgm:spPr/>
      <dgm:t>
        <a:bodyPr/>
        <a:lstStyle/>
        <a:p>
          <a:endParaRPr lang="en-US"/>
        </a:p>
      </dgm:t>
    </dgm:pt>
    <dgm:pt modelId="{656DE9E5-CC93-4F37-BE7E-8E3B0822D22E}" type="sibTrans" cxnId="{D0F9DFE6-8369-467C-A295-B174CE2A0E3B}">
      <dgm:prSet/>
      <dgm:spPr/>
      <dgm:t>
        <a:bodyPr/>
        <a:lstStyle/>
        <a:p>
          <a:endParaRPr lang="en-US"/>
        </a:p>
      </dgm:t>
    </dgm:pt>
    <dgm:pt modelId="{206676C5-7756-410E-9FE1-D5A8F861971F}">
      <dgm:prSet/>
      <dgm:spPr/>
      <dgm:t>
        <a:bodyPr/>
        <a:lstStyle/>
        <a:p>
          <a:r>
            <a:rPr lang="en-US"/>
            <a:t>Paint Stores</a:t>
          </a:r>
        </a:p>
      </dgm:t>
    </dgm:pt>
    <dgm:pt modelId="{510F87BF-FE0F-4D19-B96A-59B1C28E0811}" type="parTrans" cxnId="{39FFECCD-206F-4ADA-838C-6C14D0E568CA}">
      <dgm:prSet/>
      <dgm:spPr/>
      <dgm:t>
        <a:bodyPr/>
        <a:lstStyle/>
        <a:p>
          <a:endParaRPr lang="en-US"/>
        </a:p>
      </dgm:t>
    </dgm:pt>
    <dgm:pt modelId="{745C2B94-49BE-4EC1-AC47-3F4F4B7BFD44}" type="sibTrans" cxnId="{39FFECCD-206F-4ADA-838C-6C14D0E568CA}">
      <dgm:prSet/>
      <dgm:spPr/>
      <dgm:t>
        <a:bodyPr/>
        <a:lstStyle/>
        <a:p>
          <a:endParaRPr lang="en-US"/>
        </a:p>
      </dgm:t>
    </dgm:pt>
    <dgm:pt modelId="{A3B59B64-C584-4AF1-A4F2-350C4E382462}">
      <dgm:prSet/>
      <dgm:spPr/>
      <dgm:t>
        <a:bodyPr/>
        <a:lstStyle/>
        <a:p>
          <a:r>
            <a:rPr lang="en-US"/>
            <a:t>Print Shops</a:t>
          </a:r>
        </a:p>
      </dgm:t>
    </dgm:pt>
    <dgm:pt modelId="{EE10AED4-163B-47E7-97B1-5D6418C70A0E}" type="parTrans" cxnId="{20E32307-943D-4436-B732-E8FA2A23C67B}">
      <dgm:prSet/>
      <dgm:spPr/>
      <dgm:t>
        <a:bodyPr/>
        <a:lstStyle/>
        <a:p>
          <a:endParaRPr lang="en-US"/>
        </a:p>
      </dgm:t>
    </dgm:pt>
    <dgm:pt modelId="{ACCD559E-5E35-4A53-952E-2D35F80A2864}" type="sibTrans" cxnId="{20E32307-943D-4436-B732-E8FA2A23C67B}">
      <dgm:prSet/>
      <dgm:spPr/>
      <dgm:t>
        <a:bodyPr/>
        <a:lstStyle/>
        <a:p>
          <a:endParaRPr lang="en-US"/>
        </a:p>
      </dgm:t>
    </dgm:pt>
    <dgm:pt modelId="{7AEEC0ED-A25C-4D40-AD12-393B8E48C316}">
      <dgm:prSet/>
      <dgm:spPr/>
      <dgm:t>
        <a:bodyPr/>
        <a:lstStyle/>
        <a:p>
          <a:r>
            <a:rPr lang="en-US"/>
            <a:t>Doctor, Dentist, Veterinary Clinics</a:t>
          </a:r>
        </a:p>
      </dgm:t>
    </dgm:pt>
    <dgm:pt modelId="{6C65F393-494C-4967-AF0F-79A077F05204}" type="parTrans" cxnId="{A50637DC-4395-4C33-B80F-53A3AC7E1D1E}">
      <dgm:prSet/>
      <dgm:spPr/>
      <dgm:t>
        <a:bodyPr/>
        <a:lstStyle/>
        <a:p>
          <a:endParaRPr lang="en-US"/>
        </a:p>
      </dgm:t>
    </dgm:pt>
    <dgm:pt modelId="{900363BD-EC25-40EA-A640-06FC8AEEC078}" type="sibTrans" cxnId="{A50637DC-4395-4C33-B80F-53A3AC7E1D1E}">
      <dgm:prSet/>
      <dgm:spPr/>
      <dgm:t>
        <a:bodyPr/>
        <a:lstStyle/>
        <a:p>
          <a:endParaRPr lang="en-US"/>
        </a:p>
      </dgm:t>
    </dgm:pt>
    <dgm:pt modelId="{5533CB65-80F8-43F8-97EC-30F3244EBF50}">
      <dgm:prSet/>
      <dgm:spPr/>
      <dgm:t>
        <a:bodyPr/>
        <a:lstStyle/>
        <a:p>
          <a:r>
            <a:rPr lang="en-US"/>
            <a:t>Hair &amp; Nail Salons</a:t>
          </a:r>
        </a:p>
      </dgm:t>
    </dgm:pt>
    <dgm:pt modelId="{BD61EA2E-9893-41A9-8D3D-4D0F4B692057}" type="parTrans" cxnId="{0E23A61E-B7F7-4C3C-AC08-922277FBF21C}">
      <dgm:prSet/>
      <dgm:spPr/>
      <dgm:t>
        <a:bodyPr/>
        <a:lstStyle/>
        <a:p>
          <a:endParaRPr lang="en-US"/>
        </a:p>
      </dgm:t>
    </dgm:pt>
    <dgm:pt modelId="{3CA5DCD2-22A1-473C-8356-3AB8CE780EED}" type="sibTrans" cxnId="{0E23A61E-B7F7-4C3C-AC08-922277FBF21C}">
      <dgm:prSet/>
      <dgm:spPr/>
      <dgm:t>
        <a:bodyPr/>
        <a:lstStyle/>
        <a:p>
          <a:endParaRPr lang="en-US"/>
        </a:p>
      </dgm:t>
    </dgm:pt>
    <dgm:pt modelId="{469D81B5-0D9D-4845-90E4-5563284945A3}">
      <dgm:prSet/>
      <dgm:spPr/>
      <dgm:t>
        <a:bodyPr/>
        <a:lstStyle/>
        <a:p>
          <a:r>
            <a:rPr lang="en-US"/>
            <a:t>Landfills, Illicit Dump Sites, Junk Yards</a:t>
          </a:r>
        </a:p>
      </dgm:t>
    </dgm:pt>
    <dgm:pt modelId="{9A55B5C5-9734-41E0-A338-BB3B2C22A6EF}" type="parTrans" cxnId="{5636717A-CFFB-4822-A132-3B83E96ACB26}">
      <dgm:prSet/>
      <dgm:spPr/>
      <dgm:t>
        <a:bodyPr/>
        <a:lstStyle/>
        <a:p>
          <a:endParaRPr lang="en-US"/>
        </a:p>
      </dgm:t>
    </dgm:pt>
    <dgm:pt modelId="{47E2C83C-C95C-45F9-9DDA-0F2851F73352}" type="sibTrans" cxnId="{5636717A-CFFB-4822-A132-3B83E96ACB26}">
      <dgm:prSet/>
      <dgm:spPr/>
      <dgm:t>
        <a:bodyPr/>
        <a:lstStyle/>
        <a:p>
          <a:endParaRPr lang="en-US"/>
        </a:p>
      </dgm:t>
    </dgm:pt>
    <dgm:pt modelId="{1F60B438-942A-40F7-B2E6-36A7DB788225}" type="pres">
      <dgm:prSet presAssocID="{6BE1057F-779E-45F2-BA8C-2A8827E0E980}" presName="diagram" presStyleCnt="0">
        <dgm:presLayoutVars>
          <dgm:dir/>
          <dgm:resizeHandles val="exact"/>
        </dgm:presLayoutVars>
      </dgm:prSet>
      <dgm:spPr/>
    </dgm:pt>
    <dgm:pt modelId="{E801BF38-AAB1-4672-B2FA-7F3255CD126D}" type="pres">
      <dgm:prSet presAssocID="{B25FA090-1F59-4519-B3BA-D8C69590B111}" presName="node" presStyleLbl="node1" presStyleIdx="0" presStyleCnt="11">
        <dgm:presLayoutVars>
          <dgm:bulletEnabled val="1"/>
        </dgm:presLayoutVars>
      </dgm:prSet>
      <dgm:spPr/>
    </dgm:pt>
    <dgm:pt modelId="{95096215-7ABD-402E-97A7-FF5E5947AB4B}" type="pres">
      <dgm:prSet presAssocID="{930802E4-3CC7-4A22-8E39-9B92E3AED07A}" presName="sibTrans" presStyleCnt="0"/>
      <dgm:spPr/>
    </dgm:pt>
    <dgm:pt modelId="{5682CA5D-0800-4536-9374-E359E6625158}" type="pres">
      <dgm:prSet presAssocID="{825326C2-F096-4BF6-929A-BBDAC895496B}" presName="node" presStyleLbl="node1" presStyleIdx="1" presStyleCnt="11">
        <dgm:presLayoutVars>
          <dgm:bulletEnabled val="1"/>
        </dgm:presLayoutVars>
      </dgm:prSet>
      <dgm:spPr/>
    </dgm:pt>
    <dgm:pt modelId="{5BCE6E20-211F-41AC-B7BD-26287E7CBDD1}" type="pres">
      <dgm:prSet presAssocID="{70DF7629-113E-4FDB-B706-CEE57CCC2923}" presName="sibTrans" presStyleCnt="0"/>
      <dgm:spPr/>
    </dgm:pt>
    <dgm:pt modelId="{D6D26EF4-0253-49A5-9D6B-6455A817E6A6}" type="pres">
      <dgm:prSet presAssocID="{37803F19-A0AB-4ABF-86AE-2BA6E67657BC}" presName="node" presStyleLbl="node1" presStyleIdx="2" presStyleCnt="11">
        <dgm:presLayoutVars>
          <dgm:bulletEnabled val="1"/>
        </dgm:presLayoutVars>
      </dgm:prSet>
      <dgm:spPr/>
    </dgm:pt>
    <dgm:pt modelId="{C4891C4C-C786-40BD-B77D-134C4015B7F5}" type="pres">
      <dgm:prSet presAssocID="{16CFBBA5-C5DC-466C-AF69-A46350D0B451}" presName="sibTrans" presStyleCnt="0"/>
      <dgm:spPr/>
    </dgm:pt>
    <dgm:pt modelId="{68A4C6B4-0B7E-41F0-9665-76E7A7552530}" type="pres">
      <dgm:prSet presAssocID="{8D65564D-6D8F-4681-8756-0C089320E5BD}" presName="node" presStyleLbl="node1" presStyleIdx="3" presStyleCnt="11">
        <dgm:presLayoutVars>
          <dgm:bulletEnabled val="1"/>
        </dgm:presLayoutVars>
      </dgm:prSet>
      <dgm:spPr/>
    </dgm:pt>
    <dgm:pt modelId="{642416D7-3D7F-4916-B3A2-5378DC47EE60}" type="pres">
      <dgm:prSet presAssocID="{1F563323-DB2E-40D8-B3DD-7651DCF3981B}" presName="sibTrans" presStyleCnt="0"/>
      <dgm:spPr/>
    </dgm:pt>
    <dgm:pt modelId="{33E8A0A2-43CB-4440-A18D-E00BEE56C59E}" type="pres">
      <dgm:prSet presAssocID="{10B29AD0-2BA2-45EB-A301-CA405FB2C9C4}" presName="node" presStyleLbl="node1" presStyleIdx="4" presStyleCnt="11">
        <dgm:presLayoutVars>
          <dgm:bulletEnabled val="1"/>
        </dgm:presLayoutVars>
      </dgm:prSet>
      <dgm:spPr/>
    </dgm:pt>
    <dgm:pt modelId="{74B27DF4-25AB-4566-B22D-DCCE9BF4A6A3}" type="pres">
      <dgm:prSet presAssocID="{91A84BE7-938B-431F-BD5F-E097DAC4C57A}" presName="sibTrans" presStyleCnt="0"/>
      <dgm:spPr/>
    </dgm:pt>
    <dgm:pt modelId="{1FA67F5D-4338-421C-923B-67A383FE5643}" type="pres">
      <dgm:prSet presAssocID="{57B56CA4-94A4-4181-A49E-4A0E8AB16117}" presName="node" presStyleLbl="node1" presStyleIdx="5" presStyleCnt="11">
        <dgm:presLayoutVars>
          <dgm:bulletEnabled val="1"/>
        </dgm:presLayoutVars>
      </dgm:prSet>
      <dgm:spPr/>
    </dgm:pt>
    <dgm:pt modelId="{345FA02E-B342-458E-8B11-AC6423D38279}" type="pres">
      <dgm:prSet presAssocID="{656DE9E5-CC93-4F37-BE7E-8E3B0822D22E}" presName="sibTrans" presStyleCnt="0"/>
      <dgm:spPr/>
    </dgm:pt>
    <dgm:pt modelId="{58692046-229C-4B77-997E-5F06383CB121}" type="pres">
      <dgm:prSet presAssocID="{206676C5-7756-410E-9FE1-D5A8F861971F}" presName="node" presStyleLbl="node1" presStyleIdx="6" presStyleCnt="11">
        <dgm:presLayoutVars>
          <dgm:bulletEnabled val="1"/>
        </dgm:presLayoutVars>
      </dgm:prSet>
      <dgm:spPr/>
    </dgm:pt>
    <dgm:pt modelId="{5D8676CA-5F80-482B-A918-2737FDEAEB56}" type="pres">
      <dgm:prSet presAssocID="{745C2B94-49BE-4EC1-AC47-3F4F4B7BFD44}" presName="sibTrans" presStyleCnt="0"/>
      <dgm:spPr/>
    </dgm:pt>
    <dgm:pt modelId="{E0F3D795-277F-45AF-B86B-58F3EE96D5A2}" type="pres">
      <dgm:prSet presAssocID="{A3B59B64-C584-4AF1-A4F2-350C4E382462}" presName="node" presStyleLbl="node1" presStyleIdx="7" presStyleCnt="11">
        <dgm:presLayoutVars>
          <dgm:bulletEnabled val="1"/>
        </dgm:presLayoutVars>
      </dgm:prSet>
      <dgm:spPr/>
    </dgm:pt>
    <dgm:pt modelId="{BCDD356F-8738-4A77-B76B-DBEE52487B62}" type="pres">
      <dgm:prSet presAssocID="{ACCD559E-5E35-4A53-952E-2D35F80A2864}" presName="sibTrans" presStyleCnt="0"/>
      <dgm:spPr/>
    </dgm:pt>
    <dgm:pt modelId="{1C494C7C-F370-4445-A065-7FBC67538A2D}" type="pres">
      <dgm:prSet presAssocID="{7AEEC0ED-A25C-4D40-AD12-393B8E48C316}" presName="node" presStyleLbl="node1" presStyleIdx="8" presStyleCnt="11">
        <dgm:presLayoutVars>
          <dgm:bulletEnabled val="1"/>
        </dgm:presLayoutVars>
      </dgm:prSet>
      <dgm:spPr/>
    </dgm:pt>
    <dgm:pt modelId="{76A928E1-EFD2-4CD7-BB5C-6FD947EFECD9}" type="pres">
      <dgm:prSet presAssocID="{900363BD-EC25-40EA-A640-06FC8AEEC078}" presName="sibTrans" presStyleCnt="0"/>
      <dgm:spPr/>
    </dgm:pt>
    <dgm:pt modelId="{F789DE20-ACA5-4FED-9D20-E9705DF3A0E0}" type="pres">
      <dgm:prSet presAssocID="{5533CB65-80F8-43F8-97EC-30F3244EBF50}" presName="node" presStyleLbl="node1" presStyleIdx="9" presStyleCnt="11">
        <dgm:presLayoutVars>
          <dgm:bulletEnabled val="1"/>
        </dgm:presLayoutVars>
      </dgm:prSet>
      <dgm:spPr/>
    </dgm:pt>
    <dgm:pt modelId="{0B786992-0251-4C79-A983-98175408235F}" type="pres">
      <dgm:prSet presAssocID="{3CA5DCD2-22A1-473C-8356-3AB8CE780EED}" presName="sibTrans" presStyleCnt="0"/>
      <dgm:spPr/>
    </dgm:pt>
    <dgm:pt modelId="{BFBA4425-A9FD-4ECF-ABA1-80236CC44371}" type="pres">
      <dgm:prSet presAssocID="{469D81B5-0D9D-4845-90E4-5563284945A3}" presName="node" presStyleLbl="node1" presStyleIdx="10" presStyleCnt="11">
        <dgm:presLayoutVars>
          <dgm:bulletEnabled val="1"/>
        </dgm:presLayoutVars>
      </dgm:prSet>
      <dgm:spPr/>
    </dgm:pt>
  </dgm:ptLst>
  <dgm:cxnLst>
    <dgm:cxn modelId="{20E32307-943D-4436-B732-E8FA2A23C67B}" srcId="{6BE1057F-779E-45F2-BA8C-2A8827E0E980}" destId="{A3B59B64-C584-4AF1-A4F2-350C4E382462}" srcOrd="7" destOrd="0" parTransId="{EE10AED4-163B-47E7-97B1-5D6418C70A0E}" sibTransId="{ACCD559E-5E35-4A53-952E-2D35F80A2864}"/>
    <dgm:cxn modelId="{24867114-D6A6-4BB2-A57A-BE8C73614AC1}" srcId="{6BE1057F-779E-45F2-BA8C-2A8827E0E980}" destId="{8D65564D-6D8F-4681-8756-0C089320E5BD}" srcOrd="3" destOrd="0" parTransId="{375200F4-F484-4E9F-879E-576806B3B3BA}" sibTransId="{1F563323-DB2E-40D8-B3DD-7651DCF3981B}"/>
    <dgm:cxn modelId="{5DF6DF14-9919-4693-A228-65D0C567D1EA}" type="presOf" srcId="{6BE1057F-779E-45F2-BA8C-2A8827E0E980}" destId="{1F60B438-942A-40F7-B2E6-36A7DB788225}" srcOrd="0" destOrd="0" presId="urn:microsoft.com/office/officeart/2005/8/layout/default"/>
    <dgm:cxn modelId="{0E23A61E-B7F7-4C3C-AC08-922277FBF21C}" srcId="{6BE1057F-779E-45F2-BA8C-2A8827E0E980}" destId="{5533CB65-80F8-43F8-97EC-30F3244EBF50}" srcOrd="9" destOrd="0" parTransId="{BD61EA2E-9893-41A9-8D3D-4D0F4B692057}" sibTransId="{3CA5DCD2-22A1-473C-8356-3AB8CE780EED}"/>
    <dgm:cxn modelId="{6DF77122-7F83-4A34-8CE7-B7C3CFB61C50}" type="presOf" srcId="{469D81B5-0D9D-4845-90E4-5563284945A3}" destId="{BFBA4425-A9FD-4ECF-ABA1-80236CC44371}" srcOrd="0" destOrd="0" presId="urn:microsoft.com/office/officeart/2005/8/layout/default"/>
    <dgm:cxn modelId="{915CA840-DC9E-443A-9BAA-406AB905BE2D}" type="presOf" srcId="{10B29AD0-2BA2-45EB-A301-CA405FB2C9C4}" destId="{33E8A0A2-43CB-4440-A18D-E00BEE56C59E}" srcOrd="0" destOrd="0" presId="urn:microsoft.com/office/officeart/2005/8/layout/default"/>
    <dgm:cxn modelId="{53F9C45F-BAE4-42EA-B65E-2EE969775FF6}" srcId="{6BE1057F-779E-45F2-BA8C-2A8827E0E980}" destId="{B25FA090-1F59-4519-B3BA-D8C69590B111}" srcOrd="0" destOrd="0" parTransId="{E67B61D1-6EA6-4BE7-B449-ED832DFB3410}" sibTransId="{930802E4-3CC7-4A22-8E39-9B92E3AED07A}"/>
    <dgm:cxn modelId="{5636717A-CFFB-4822-A132-3B83E96ACB26}" srcId="{6BE1057F-779E-45F2-BA8C-2A8827E0E980}" destId="{469D81B5-0D9D-4845-90E4-5563284945A3}" srcOrd="10" destOrd="0" parTransId="{9A55B5C5-9734-41E0-A338-BB3B2C22A6EF}" sibTransId="{47E2C83C-C95C-45F9-9DDA-0F2851F73352}"/>
    <dgm:cxn modelId="{8F479B7C-E791-4AE5-9FCB-55BC21C742C1}" type="presOf" srcId="{5533CB65-80F8-43F8-97EC-30F3244EBF50}" destId="{F789DE20-ACA5-4FED-9D20-E9705DF3A0E0}" srcOrd="0" destOrd="0" presId="urn:microsoft.com/office/officeart/2005/8/layout/default"/>
    <dgm:cxn modelId="{B08E097D-B554-4F43-A010-2DDA08E9E0DE}" srcId="{6BE1057F-779E-45F2-BA8C-2A8827E0E980}" destId="{825326C2-F096-4BF6-929A-BBDAC895496B}" srcOrd="1" destOrd="0" parTransId="{0F330A31-1E47-4699-9453-381FF9D52F2B}" sibTransId="{70DF7629-113E-4FDB-B706-CEE57CCC2923}"/>
    <dgm:cxn modelId="{C324C684-DD94-4A06-97F9-50DB3A905DDE}" type="presOf" srcId="{7AEEC0ED-A25C-4D40-AD12-393B8E48C316}" destId="{1C494C7C-F370-4445-A065-7FBC67538A2D}" srcOrd="0" destOrd="0" presId="urn:microsoft.com/office/officeart/2005/8/layout/default"/>
    <dgm:cxn modelId="{A0CA9288-9FDA-470C-9BA7-3444397A98BE}" type="presOf" srcId="{B25FA090-1F59-4519-B3BA-D8C69590B111}" destId="{E801BF38-AAB1-4672-B2FA-7F3255CD126D}" srcOrd="0" destOrd="0" presId="urn:microsoft.com/office/officeart/2005/8/layout/default"/>
    <dgm:cxn modelId="{A0E5DE89-4543-4698-8CB7-8A6AA78A8E0D}" type="presOf" srcId="{37803F19-A0AB-4ABF-86AE-2BA6E67657BC}" destId="{D6D26EF4-0253-49A5-9D6B-6455A817E6A6}" srcOrd="0" destOrd="0" presId="urn:microsoft.com/office/officeart/2005/8/layout/default"/>
    <dgm:cxn modelId="{B0A89CA0-A845-4F8B-8766-2E6A54280349}" srcId="{6BE1057F-779E-45F2-BA8C-2A8827E0E980}" destId="{37803F19-A0AB-4ABF-86AE-2BA6E67657BC}" srcOrd="2" destOrd="0" parTransId="{328D7B46-B15A-443C-B3F4-D722B2ED8CBF}" sibTransId="{16CFBBA5-C5DC-466C-AF69-A46350D0B451}"/>
    <dgm:cxn modelId="{6F8C5BA9-21F1-42D9-AD43-4CB496E4BF49}" srcId="{6BE1057F-779E-45F2-BA8C-2A8827E0E980}" destId="{10B29AD0-2BA2-45EB-A301-CA405FB2C9C4}" srcOrd="4" destOrd="0" parTransId="{2E3F6712-007E-48C3-9B93-9037D4D8A2ED}" sibTransId="{91A84BE7-938B-431F-BD5F-E097DAC4C57A}"/>
    <dgm:cxn modelId="{1520A8AD-58C3-4A6E-8720-B20A8F70EB4A}" type="presOf" srcId="{825326C2-F096-4BF6-929A-BBDAC895496B}" destId="{5682CA5D-0800-4536-9374-E359E6625158}" srcOrd="0" destOrd="0" presId="urn:microsoft.com/office/officeart/2005/8/layout/default"/>
    <dgm:cxn modelId="{FC835ABB-8CA9-42FD-B5EE-B6F400FC16E4}" type="presOf" srcId="{8D65564D-6D8F-4681-8756-0C089320E5BD}" destId="{68A4C6B4-0B7E-41F0-9665-76E7A7552530}" srcOrd="0" destOrd="0" presId="urn:microsoft.com/office/officeart/2005/8/layout/default"/>
    <dgm:cxn modelId="{39FFECCD-206F-4ADA-838C-6C14D0E568CA}" srcId="{6BE1057F-779E-45F2-BA8C-2A8827E0E980}" destId="{206676C5-7756-410E-9FE1-D5A8F861971F}" srcOrd="6" destOrd="0" parTransId="{510F87BF-FE0F-4D19-B96A-59B1C28E0811}" sibTransId="{745C2B94-49BE-4EC1-AC47-3F4F4B7BFD44}"/>
    <dgm:cxn modelId="{A50637DC-4395-4C33-B80F-53A3AC7E1D1E}" srcId="{6BE1057F-779E-45F2-BA8C-2A8827E0E980}" destId="{7AEEC0ED-A25C-4D40-AD12-393B8E48C316}" srcOrd="8" destOrd="0" parTransId="{6C65F393-494C-4967-AF0F-79A077F05204}" sibTransId="{900363BD-EC25-40EA-A640-06FC8AEEC078}"/>
    <dgm:cxn modelId="{D0F9DFE6-8369-467C-A295-B174CE2A0E3B}" srcId="{6BE1057F-779E-45F2-BA8C-2A8827E0E980}" destId="{57B56CA4-94A4-4181-A49E-4A0E8AB16117}" srcOrd="5" destOrd="0" parTransId="{DBCB7AEE-436D-4226-9AE0-EFC6A8A61DC2}" sibTransId="{656DE9E5-CC93-4F37-BE7E-8E3B0822D22E}"/>
    <dgm:cxn modelId="{ED0DE9E8-DA29-4A27-8F89-883475406191}" type="presOf" srcId="{206676C5-7756-410E-9FE1-D5A8F861971F}" destId="{58692046-229C-4B77-997E-5F06383CB121}" srcOrd="0" destOrd="0" presId="urn:microsoft.com/office/officeart/2005/8/layout/default"/>
    <dgm:cxn modelId="{9E5129EB-33D9-4F1F-8DCE-2F5D58ECD5B4}" type="presOf" srcId="{A3B59B64-C584-4AF1-A4F2-350C4E382462}" destId="{E0F3D795-277F-45AF-B86B-58F3EE96D5A2}" srcOrd="0" destOrd="0" presId="urn:microsoft.com/office/officeart/2005/8/layout/default"/>
    <dgm:cxn modelId="{92B08BFB-A7DC-4330-99DC-E5E8AD8B3D24}" type="presOf" srcId="{57B56CA4-94A4-4181-A49E-4A0E8AB16117}" destId="{1FA67F5D-4338-421C-923B-67A383FE5643}" srcOrd="0" destOrd="0" presId="urn:microsoft.com/office/officeart/2005/8/layout/default"/>
    <dgm:cxn modelId="{AE977D8E-BCCB-4A72-A169-2097DDDB7278}" type="presParOf" srcId="{1F60B438-942A-40F7-B2E6-36A7DB788225}" destId="{E801BF38-AAB1-4672-B2FA-7F3255CD126D}" srcOrd="0" destOrd="0" presId="urn:microsoft.com/office/officeart/2005/8/layout/default"/>
    <dgm:cxn modelId="{9CD3B3E2-BE43-4AC0-970F-2C0AD7AE7111}" type="presParOf" srcId="{1F60B438-942A-40F7-B2E6-36A7DB788225}" destId="{95096215-7ABD-402E-97A7-FF5E5947AB4B}" srcOrd="1" destOrd="0" presId="urn:microsoft.com/office/officeart/2005/8/layout/default"/>
    <dgm:cxn modelId="{F3787BB7-006E-4480-B41D-094F76F249C5}" type="presParOf" srcId="{1F60B438-942A-40F7-B2E6-36A7DB788225}" destId="{5682CA5D-0800-4536-9374-E359E6625158}" srcOrd="2" destOrd="0" presId="urn:microsoft.com/office/officeart/2005/8/layout/default"/>
    <dgm:cxn modelId="{A44F69B1-AE85-4D57-8E3A-90B5CE378876}" type="presParOf" srcId="{1F60B438-942A-40F7-B2E6-36A7DB788225}" destId="{5BCE6E20-211F-41AC-B7BD-26287E7CBDD1}" srcOrd="3" destOrd="0" presId="urn:microsoft.com/office/officeart/2005/8/layout/default"/>
    <dgm:cxn modelId="{CF99B315-84B1-4328-8200-29F340913BEF}" type="presParOf" srcId="{1F60B438-942A-40F7-B2E6-36A7DB788225}" destId="{D6D26EF4-0253-49A5-9D6B-6455A817E6A6}" srcOrd="4" destOrd="0" presId="urn:microsoft.com/office/officeart/2005/8/layout/default"/>
    <dgm:cxn modelId="{6C4070D0-E3CD-4254-819C-98DCA60034AA}" type="presParOf" srcId="{1F60B438-942A-40F7-B2E6-36A7DB788225}" destId="{C4891C4C-C786-40BD-B77D-134C4015B7F5}" srcOrd="5" destOrd="0" presId="urn:microsoft.com/office/officeart/2005/8/layout/default"/>
    <dgm:cxn modelId="{266072B1-3F81-4B83-8722-0818502987E8}" type="presParOf" srcId="{1F60B438-942A-40F7-B2E6-36A7DB788225}" destId="{68A4C6B4-0B7E-41F0-9665-76E7A7552530}" srcOrd="6" destOrd="0" presId="urn:microsoft.com/office/officeart/2005/8/layout/default"/>
    <dgm:cxn modelId="{A6DC510E-422B-4547-A5B6-FEC80A2B33DF}" type="presParOf" srcId="{1F60B438-942A-40F7-B2E6-36A7DB788225}" destId="{642416D7-3D7F-4916-B3A2-5378DC47EE60}" srcOrd="7" destOrd="0" presId="urn:microsoft.com/office/officeart/2005/8/layout/default"/>
    <dgm:cxn modelId="{BB792035-D075-4596-9156-56D0EB7089AA}" type="presParOf" srcId="{1F60B438-942A-40F7-B2E6-36A7DB788225}" destId="{33E8A0A2-43CB-4440-A18D-E00BEE56C59E}" srcOrd="8" destOrd="0" presId="urn:microsoft.com/office/officeart/2005/8/layout/default"/>
    <dgm:cxn modelId="{F8D639ED-0AA6-470A-81A4-E1F9F68F79F2}" type="presParOf" srcId="{1F60B438-942A-40F7-B2E6-36A7DB788225}" destId="{74B27DF4-25AB-4566-B22D-DCCE9BF4A6A3}" srcOrd="9" destOrd="0" presId="urn:microsoft.com/office/officeart/2005/8/layout/default"/>
    <dgm:cxn modelId="{E3B34F81-75F3-48BF-82E4-4FD05B5ACF1B}" type="presParOf" srcId="{1F60B438-942A-40F7-B2E6-36A7DB788225}" destId="{1FA67F5D-4338-421C-923B-67A383FE5643}" srcOrd="10" destOrd="0" presId="urn:microsoft.com/office/officeart/2005/8/layout/default"/>
    <dgm:cxn modelId="{4AC46CB2-25C0-4D30-A4FC-8462D846661E}" type="presParOf" srcId="{1F60B438-942A-40F7-B2E6-36A7DB788225}" destId="{345FA02E-B342-458E-8B11-AC6423D38279}" srcOrd="11" destOrd="0" presId="urn:microsoft.com/office/officeart/2005/8/layout/default"/>
    <dgm:cxn modelId="{1CC31421-5707-45DA-9235-8043AA8F92DC}" type="presParOf" srcId="{1F60B438-942A-40F7-B2E6-36A7DB788225}" destId="{58692046-229C-4B77-997E-5F06383CB121}" srcOrd="12" destOrd="0" presId="urn:microsoft.com/office/officeart/2005/8/layout/default"/>
    <dgm:cxn modelId="{4A272129-85AD-4E6B-A05C-244AC02962EC}" type="presParOf" srcId="{1F60B438-942A-40F7-B2E6-36A7DB788225}" destId="{5D8676CA-5F80-482B-A918-2737FDEAEB56}" srcOrd="13" destOrd="0" presId="urn:microsoft.com/office/officeart/2005/8/layout/default"/>
    <dgm:cxn modelId="{F780C44E-32D3-462D-B432-D8887205A203}" type="presParOf" srcId="{1F60B438-942A-40F7-B2E6-36A7DB788225}" destId="{E0F3D795-277F-45AF-B86B-58F3EE96D5A2}" srcOrd="14" destOrd="0" presId="urn:microsoft.com/office/officeart/2005/8/layout/default"/>
    <dgm:cxn modelId="{3CDCD051-E565-4AE7-9C77-40AB7699EC78}" type="presParOf" srcId="{1F60B438-942A-40F7-B2E6-36A7DB788225}" destId="{BCDD356F-8738-4A77-B76B-DBEE52487B62}" srcOrd="15" destOrd="0" presId="urn:microsoft.com/office/officeart/2005/8/layout/default"/>
    <dgm:cxn modelId="{B2FF13E0-D970-4345-81D5-CB52D890AB27}" type="presParOf" srcId="{1F60B438-942A-40F7-B2E6-36A7DB788225}" destId="{1C494C7C-F370-4445-A065-7FBC67538A2D}" srcOrd="16" destOrd="0" presId="urn:microsoft.com/office/officeart/2005/8/layout/default"/>
    <dgm:cxn modelId="{C3DFE5A7-D3B1-4818-B2BA-FCDF7D3A016C}" type="presParOf" srcId="{1F60B438-942A-40F7-B2E6-36A7DB788225}" destId="{76A928E1-EFD2-4CD7-BB5C-6FD947EFECD9}" srcOrd="17" destOrd="0" presId="urn:microsoft.com/office/officeart/2005/8/layout/default"/>
    <dgm:cxn modelId="{7869D0E2-A25E-4EF8-B4DA-BB45BCADEED2}" type="presParOf" srcId="{1F60B438-942A-40F7-B2E6-36A7DB788225}" destId="{F789DE20-ACA5-4FED-9D20-E9705DF3A0E0}" srcOrd="18" destOrd="0" presId="urn:microsoft.com/office/officeart/2005/8/layout/default"/>
    <dgm:cxn modelId="{799CD1E6-B2C3-4F40-9BEA-072FB82FE57E}" type="presParOf" srcId="{1F60B438-942A-40F7-B2E6-36A7DB788225}" destId="{0B786992-0251-4C79-A983-98175408235F}" srcOrd="19" destOrd="0" presId="urn:microsoft.com/office/officeart/2005/8/layout/default"/>
    <dgm:cxn modelId="{AB7B513E-931A-454F-8B1B-4BC9A5438AF2}" type="presParOf" srcId="{1F60B438-942A-40F7-B2E6-36A7DB788225}" destId="{BFBA4425-A9FD-4ECF-ABA1-80236CC44371}"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BFA8A7-12D3-4B07-9D0F-0A414AAC108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6D890A7-0E40-433E-B81E-6A70BF2BC99A}">
      <dgm:prSet/>
      <dgm:spPr/>
      <dgm:t>
        <a:bodyPr/>
        <a:lstStyle/>
        <a:p>
          <a:r>
            <a:rPr lang="en-US"/>
            <a:t>Targeted Brownfield Assessment (TBA) Program</a:t>
          </a:r>
        </a:p>
      </dgm:t>
    </dgm:pt>
    <dgm:pt modelId="{0D4A186B-9EE1-4735-88D0-59580BCC400E}" type="parTrans" cxnId="{C571E9D9-632B-4893-A5D4-5D46612A094E}">
      <dgm:prSet/>
      <dgm:spPr/>
      <dgm:t>
        <a:bodyPr/>
        <a:lstStyle/>
        <a:p>
          <a:endParaRPr lang="en-US"/>
        </a:p>
      </dgm:t>
    </dgm:pt>
    <dgm:pt modelId="{8BDA1E54-53D8-4066-A489-BA3C1AF8141E}" type="sibTrans" cxnId="{C571E9D9-632B-4893-A5D4-5D46612A094E}">
      <dgm:prSet/>
      <dgm:spPr/>
      <dgm:t>
        <a:bodyPr/>
        <a:lstStyle/>
        <a:p>
          <a:endParaRPr lang="en-US"/>
        </a:p>
      </dgm:t>
    </dgm:pt>
    <dgm:pt modelId="{6EDB2050-483D-4824-BC03-DC60226BF32B}">
      <dgm:prSet/>
      <dgm:spPr/>
      <dgm:t>
        <a:bodyPr/>
        <a:lstStyle/>
        <a:p>
          <a:r>
            <a:rPr lang="en-US" dirty="0"/>
            <a:t>EPA’s Brownfields Assessment Grant</a:t>
          </a:r>
        </a:p>
      </dgm:t>
    </dgm:pt>
    <dgm:pt modelId="{2FD56A05-AB6A-476A-A9AC-2AD143D37CC6}" type="parTrans" cxnId="{A8A6F6DC-72FC-4E15-9B6F-6E15EFFBB49F}">
      <dgm:prSet/>
      <dgm:spPr/>
      <dgm:t>
        <a:bodyPr/>
        <a:lstStyle/>
        <a:p>
          <a:endParaRPr lang="en-US"/>
        </a:p>
      </dgm:t>
    </dgm:pt>
    <dgm:pt modelId="{AC431EBA-85C0-4E01-8420-935AE0199374}" type="sibTrans" cxnId="{A8A6F6DC-72FC-4E15-9B6F-6E15EFFBB49F}">
      <dgm:prSet/>
      <dgm:spPr/>
      <dgm:t>
        <a:bodyPr/>
        <a:lstStyle/>
        <a:p>
          <a:endParaRPr lang="en-US"/>
        </a:p>
      </dgm:t>
    </dgm:pt>
    <dgm:pt modelId="{EF90487E-CA35-4A69-B577-0D3E7D8AA59C}">
      <dgm:prSet/>
      <dgm:spPr/>
      <dgm:t>
        <a:bodyPr/>
        <a:lstStyle/>
        <a:p>
          <a:r>
            <a:rPr lang="en-US" dirty="0"/>
            <a:t>EPA’s 128(a) Grant / BIL Funds</a:t>
          </a:r>
        </a:p>
      </dgm:t>
    </dgm:pt>
    <dgm:pt modelId="{54A87871-6B85-47B2-A9BE-2C5A0057334E}" type="parTrans" cxnId="{2C943ACE-63FA-46A7-820E-B4599D1BEEB1}">
      <dgm:prSet/>
      <dgm:spPr/>
      <dgm:t>
        <a:bodyPr/>
        <a:lstStyle/>
        <a:p>
          <a:endParaRPr lang="en-US"/>
        </a:p>
      </dgm:t>
    </dgm:pt>
    <dgm:pt modelId="{556A2BF7-1830-41CE-9695-F074DEC560BF}" type="sibTrans" cxnId="{2C943ACE-63FA-46A7-820E-B4599D1BEEB1}">
      <dgm:prSet/>
      <dgm:spPr/>
      <dgm:t>
        <a:bodyPr/>
        <a:lstStyle/>
        <a:p>
          <a:endParaRPr lang="en-US"/>
        </a:p>
      </dgm:t>
    </dgm:pt>
    <dgm:pt modelId="{005DF3FE-0D65-44DB-B4AC-65ADCEE871B3}">
      <dgm:prSet/>
      <dgm:spPr/>
      <dgm:t>
        <a:bodyPr/>
        <a:lstStyle/>
        <a:p>
          <a:r>
            <a:rPr lang="en-US"/>
            <a:t>Brownfields Remediation and Economic Development Fund (the RI Bond Fund)</a:t>
          </a:r>
        </a:p>
      </dgm:t>
    </dgm:pt>
    <dgm:pt modelId="{3957E292-2174-4E8C-8D13-BE3AA494C504}" type="parTrans" cxnId="{C05D6002-4451-44E7-BF5A-C97D6893239E}">
      <dgm:prSet/>
      <dgm:spPr/>
      <dgm:t>
        <a:bodyPr/>
        <a:lstStyle/>
        <a:p>
          <a:endParaRPr lang="en-US"/>
        </a:p>
      </dgm:t>
    </dgm:pt>
    <dgm:pt modelId="{3CEEFCDF-8DE6-4E48-A36C-F27F15D388BA}" type="sibTrans" cxnId="{C05D6002-4451-44E7-BF5A-C97D6893239E}">
      <dgm:prSet/>
      <dgm:spPr/>
      <dgm:t>
        <a:bodyPr/>
        <a:lstStyle/>
        <a:p>
          <a:endParaRPr lang="en-US"/>
        </a:p>
      </dgm:t>
    </dgm:pt>
    <dgm:pt modelId="{0A45B170-A2CE-4A7A-BD15-1E38A27A3E9C}">
      <dgm:prSet/>
      <dgm:spPr/>
      <dgm:t>
        <a:bodyPr/>
        <a:lstStyle/>
        <a:p>
          <a:r>
            <a:rPr lang="en-US"/>
            <a:t>RIDEM-Dedicated Settlements/Legal Actions</a:t>
          </a:r>
        </a:p>
      </dgm:t>
    </dgm:pt>
    <dgm:pt modelId="{0EDCFF7C-EF0B-45F8-BEEB-6FD76545720D}" type="parTrans" cxnId="{CC9EF00A-1F62-467F-93F4-3D9BDAEC08CD}">
      <dgm:prSet/>
      <dgm:spPr/>
      <dgm:t>
        <a:bodyPr/>
        <a:lstStyle/>
        <a:p>
          <a:endParaRPr lang="en-US"/>
        </a:p>
      </dgm:t>
    </dgm:pt>
    <dgm:pt modelId="{B9812C18-A2EB-4F44-83E5-9E0972CB28E8}" type="sibTrans" cxnId="{CC9EF00A-1F62-467F-93F4-3D9BDAEC08CD}">
      <dgm:prSet/>
      <dgm:spPr/>
      <dgm:t>
        <a:bodyPr/>
        <a:lstStyle/>
        <a:p>
          <a:endParaRPr lang="en-US"/>
        </a:p>
      </dgm:t>
    </dgm:pt>
    <dgm:pt modelId="{2892229A-01CC-4EAA-98BB-5B87B88984D6}" type="pres">
      <dgm:prSet presAssocID="{2BBFA8A7-12D3-4B07-9D0F-0A414AAC108D}" presName="linear" presStyleCnt="0">
        <dgm:presLayoutVars>
          <dgm:animLvl val="lvl"/>
          <dgm:resizeHandles val="exact"/>
        </dgm:presLayoutVars>
      </dgm:prSet>
      <dgm:spPr/>
    </dgm:pt>
    <dgm:pt modelId="{43DF0AED-206D-472D-B3C6-5D6294EDF06D}" type="pres">
      <dgm:prSet presAssocID="{E6D890A7-0E40-433E-B81E-6A70BF2BC99A}" presName="parentText" presStyleLbl="node1" presStyleIdx="0" presStyleCnt="3">
        <dgm:presLayoutVars>
          <dgm:chMax val="0"/>
          <dgm:bulletEnabled val="1"/>
        </dgm:presLayoutVars>
      </dgm:prSet>
      <dgm:spPr/>
    </dgm:pt>
    <dgm:pt modelId="{85BA8CD4-5BB2-4B56-A6B8-B5D795871F6F}" type="pres">
      <dgm:prSet presAssocID="{E6D890A7-0E40-433E-B81E-6A70BF2BC99A}" presName="childText" presStyleLbl="revTx" presStyleIdx="0" presStyleCnt="1">
        <dgm:presLayoutVars>
          <dgm:bulletEnabled val="1"/>
        </dgm:presLayoutVars>
      </dgm:prSet>
      <dgm:spPr/>
    </dgm:pt>
    <dgm:pt modelId="{8BE05807-880B-44C2-A4E7-F43496DD4B77}" type="pres">
      <dgm:prSet presAssocID="{005DF3FE-0D65-44DB-B4AC-65ADCEE871B3}" presName="parentText" presStyleLbl="node1" presStyleIdx="1" presStyleCnt="3">
        <dgm:presLayoutVars>
          <dgm:chMax val="0"/>
          <dgm:bulletEnabled val="1"/>
        </dgm:presLayoutVars>
      </dgm:prSet>
      <dgm:spPr/>
    </dgm:pt>
    <dgm:pt modelId="{57881A35-75FB-49F4-AB54-1E34FAC8DEA7}" type="pres">
      <dgm:prSet presAssocID="{3CEEFCDF-8DE6-4E48-A36C-F27F15D388BA}" presName="spacer" presStyleCnt="0"/>
      <dgm:spPr/>
    </dgm:pt>
    <dgm:pt modelId="{C0C443F6-33A2-4757-A3F6-1DB39AF7AFBE}" type="pres">
      <dgm:prSet presAssocID="{0A45B170-A2CE-4A7A-BD15-1E38A27A3E9C}" presName="parentText" presStyleLbl="node1" presStyleIdx="2" presStyleCnt="3">
        <dgm:presLayoutVars>
          <dgm:chMax val="0"/>
          <dgm:bulletEnabled val="1"/>
        </dgm:presLayoutVars>
      </dgm:prSet>
      <dgm:spPr/>
    </dgm:pt>
  </dgm:ptLst>
  <dgm:cxnLst>
    <dgm:cxn modelId="{C05D6002-4451-44E7-BF5A-C97D6893239E}" srcId="{2BBFA8A7-12D3-4B07-9D0F-0A414AAC108D}" destId="{005DF3FE-0D65-44DB-B4AC-65ADCEE871B3}" srcOrd="1" destOrd="0" parTransId="{3957E292-2174-4E8C-8D13-BE3AA494C504}" sibTransId="{3CEEFCDF-8DE6-4E48-A36C-F27F15D388BA}"/>
    <dgm:cxn modelId="{CC9EF00A-1F62-467F-93F4-3D9BDAEC08CD}" srcId="{2BBFA8A7-12D3-4B07-9D0F-0A414AAC108D}" destId="{0A45B170-A2CE-4A7A-BD15-1E38A27A3E9C}" srcOrd="2" destOrd="0" parTransId="{0EDCFF7C-EF0B-45F8-BEEB-6FD76545720D}" sibTransId="{B9812C18-A2EB-4F44-83E5-9E0972CB28E8}"/>
    <dgm:cxn modelId="{9584D50D-AF45-4146-B481-939AA4ABB35E}" type="presOf" srcId="{005DF3FE-0D65-44DB-B4AC-65ADCEE871B3}" destId="{8BE05807-880B-44C2-A4E7-F43496DD4B77}" srcOrd="0" destOrd="0" presId="urn:microsoft.com/office/officeart/2005/8/layout/vList2"/>
    <dgm:cxn modelId="{9FF15A67-7412-4577-89ED-E0711AAF0B51}" type="presOf" srcId="{EF90487E-CA35-4A69-B577-0D3E7D8AA59C}" destId="{85BA8CD4-5BB2-4B56-A6B8-B5D795871F6F}" srcOrd="0" destOrd="1" presId="urn:microsoft.com/office/officeart/2005/8/layout/vList2"/>
    <dgm:cxn modelId="{A2DC1C4D-E6F6-4AF8-9FBD-C343E00EDB55}" type="presOf" srcId="{2BBFA8A7-12D3-4B07-9D0F-0A414AAC108D}" destId="{2892229A-01CC-4EAA-98BB-5B87B88984D6}" srcOrd="0" destOrd="0" presId="urn:microsoft.com/office/officeart/2005/8/layout/vList2"/>
    <dgm:cxn modelId="{A89DB04E-7620-45AD-9BD2-81264E8A6A6F}" type="presOf" srcId="{6EDB2050-483D-4824-BC03-DC60226BF32B}" destId="{85BA8CD4-5BB2-4B56-A6B8-B5D795871F6F}" srcOrd="0" destOrd="0" presId="urn:microsoft.com/office/officeart/2005/8/layout/vList2"/>
    <dgm:cxn modelId="{9D96269A-7A7E-425C-81D4-D80413C78590}" type="presOf" srcId="{0A45B170-A2CE-4A7A-BD15-1E38A27A3E9C}" destId="{C0C443F6-33A2-4757-A3F6-1DB39AF7AFBE}" srcOrd="0" destOrd="0" presId="urn:microsoft.com/office/officeart/2005/8/layout/vList2"/>
    <dgm:cxn modelId="{91B57B9D-B7CD-40DE-858A-4D779BDCDFE8}" type="presOf" srcId="{E6D890A7-0E40-433E-B81E-6A70BF2BC99A}" destId="{43DF0AED-206D-472D-B3C6-5D6294EDF06D}" srcOrd="0" destOrd="0" presId="urn:microsoft.com/office/officeart/2005/8/layout/vList2"/>
    <dgm:cxn modelId="{2C943ACE-63FA-46A7-820E-B4599D1BEEB1}" srcId="{E6D890A7-0E40-433E-B81E-6A70BF2BC99A}" destId="{EF90487E-CA35-4A69-B577-0D3E7D8AA59C}" srcOrd="1" destOrd="0" parTransId="{54A87871-6B85-47B2-A9BE-2C5A0057334E}" sibTransId="{556A2BF7-1830-41CE-9695-F074DEC560BF}"/>
    <dgm:cxn modelId="{C571E9D9-632B-4893-A5D4-5D46612A094E}" srcId="{2BBFA8A7-12D3-4B07-9D0F-0A414AAC108D}" destId="{E6D890A7-0E40-433E-B81E-6A70BF2BC99A}" srcOrd="0" destOrd="0" parTransId="{0D4A186B-9EE1-4735-88D0-59580BCC400E}" sibTransId="{8BDA1E54-53D8-4066-A489-BA3C1AF8141E}"/>
    <dgm:cxn modelId="{A8A6F6DC-72FC-4E15-9B6F-6E15EFFBB49F}" srcId="{E6D890A7-0E40-433E-B81E-6A70BF2BC99A}" destId="{6EDB2050-483D-4824-BC03-DC60226BF32B}" srcOrd="0" destOrd="0" parTransId="{2FD56A05-AB6A-476A-A9AC-2AD143D37CC6}" sibTransId="{AC431EBA-85C0-4E01-8420-935AE0199374}"/>
    <dgm:cxn modelId="{463CDC29-8436-4286-B60C-8F5A73AA267F}" type="presParOf" srcId="{2892229A-01CC-4EAA-98BB-5B87B88984D6}" destId="{43DF0AED-206D-472D-B3C6-5D6294EDF06D}" srcOrd="0" destOrd="0" presId="urn:microsoft.com/office/officeart/2005/8/layout/vList2"/>
    <dgm:cxn modelId="{F6B3525B-7CC6-470D-A18A-1037609BDA56}" type="presParOf" srcId="{2892229A-01CC-4EAA-98BB-5B87B88984D6}" destId="{85BA8CD4-5BB2-4B56-A6B8-B5D795871F6F}" srcOrd="1" destOrd="0" presId="urn:microsoft.com/office/officeart/2005/8/layout/vList2"/>
    <dgm:cxn modelId="{7757B5CB-71F3-4F19-9B53-6712E85B572D}" type="presParOf" srcId="{2892229A-01CC-4EAA-98BB-5B87B88984D6}" destId="{8BE05807-880B-44C2-A4E7-F43496DD4B77}" srcOrd="2" destOrd="0" presId="urn:microsoft.com/office/officeart/2005/8/layout/vList2"/>
    <dgm:cxn modelId="{C1A2C4F9-EEF2-4656-8260-C4691D44D6FD}" type="presParOf" srcId="{2892229A-01CC-4EAA-98BB-5B87B88984D6}" destId="{57881A35-75FB-49F4-AB54-1E34FAC8DEA7}" srcOrd="3" destOrd="0" presId="urn:microsoft.com/office/officeart/2005/8/layout/vList2"/>
    <dgm:cxn modelId="{E53B3202-6EBE-4029-A52A-96EF944ADD6C}" type="presParOf" srcId="{2892229A-01CC-4EAA-98BB-5B87B88984D6}" destId="{C0C443F6-33A2-4757-A3F6-1DB39AF7AF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B65382-FAC3-4F84-BD7D-9AD9639BFBB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3454091-AF5D-49EB-8A0A-43F0BBE69708}">
      <dgm:prSet/>
      <dgm:spPr/>
      <dgm:t>
        <a:bodyPr/>
        <a:lstStyle/>
        <a:p>
          <a:r>
            <a:rPr lang="en-US" dirty="0"/>
            <a:t>Open Space/Green Space </a:t>
          </a:r>
        </a:p>
      </dgm:t>
    </dgm:pt>
    <dgm:pt modelId="{9BC83767-9980-4F06-B5B0-CB5C6A8F5FEC}" type="parTrans" cxnId="{84068DB5-520A-4CE3-A630-CD9CD8209340}">
      <dgm:prSet/>
      <dgm:spPr/>
      <dgm:t>
        <a:bodyPr/>
        <a:lstStyle/>
        <a:p>
          <a:endParaRPr lang="en-US"/>
        </a:p>
      </dgm:t>
    </dgm:pt>
    <dgm:pt modelId="{DC1DDAFC-DCBD-49FC-8CFA-3A55D93E3630}" type="sibTrans" cxnId="{84068DB5-520A-4CE3-A630-CD9CD8209340}">
      <dgm:prSet/>
      <dgm:spPr/>
      <dgm:t>
        <a:bodyPr/>
        <a:lstStyle/>
        <a:p>
          <a:endParaRPr lang="en-US"/>
        </a:p>
      </dgm:t>
    </dgm:pt>
    <dgm:pt modelId="{49C5C15D-FA40-4B48-B433-A759998A9E7E}">
      <dgm:prSet/>
      <dgm:spPr/>
      <dgm:t>
        <a:bodyPr/>
        <a:lstStyle/>
        <a:p>
          <a:r>
            <a:rPr lang="en-US"/>
            <a:t>Industrial/Commercial</a:t>
          </a:r>
        </a:p>
      </dgm:t>
    </dgm:pt>
    <dgm:pt modelId="{0E7EB7DD-2A6C-48F6-8815-D75AC6E10630}" type="parTrans" cxnId="{8C192C75-E283-4D68-BC6B-36F77D3E61B6}">
      <dgm:prSet/>
      <dgm:spPr/>
      <dgm:t>
        <a:bodyPr/>
        <a:lstStyle/>
        <a:p>
          <a:endParaRPr lang="en-US"/>
        </a:p>
      </dgm:t>
    </dgm:pt>
    <dgm:pt modelId="{F99F3C1E-FA66-486D-8388-0DFCD7E8356A}" type="sibTrans" cxnId="{8C192C75-E283-4D68-BC6B-36F77D3E61B6}">
      <dgm:prSet/>
      <dgm:spPr/>
      <dgm:t>
        <a:bodyPr/>
        <a:lstStyle/>
        <a:p>
          <a:endParaRPr lang="en-US"/>
        </a:p>
      </dgm:t>
    </dgm:pt>
    <dgm:pt modelId="{8A6D6895-265E-4FF3-BD4E-AAC7618ACF5E}">
      <dgm:prSet/>
      <dgm:spPr/>
      <dgm:t>
        <a:bodyPr/>
        <a:lstStyle/>
        <a:p>
          <a:r>
            <a:rPr lang="en-US"/>
            <a:t>Mixed-Use Space</a:t>
          </a:r>
        </a:p>
      </dgm:t>
    </dgm:pt>
    <dgm:pt modelId="{FCA33A1E-D95B-4E6E-89AC-43440689F704}" type="parTrans" cxnId="{0C46AE9B-0608-4C38-93A5-DD082505F62B}">
      <dgm:prSet/>
      <dgm:spPr/>
      <dgm:t>
        <a:bodyPr/>
        <a:lstStyle/>
        <a:p>
          <a:endParaRPr lang="en-US"/>
        </a:p>
      </dgm:t>
    </dgm:pt>
    <dgm:pt modelId="{2EECC7B3-BEE9-424E-B4EC-0FCEFA84405D}" type="sibTrans" cxnId="{0C46AE9B-0608-4C38-93A5-DD082505F62B}">
      <dgm:prSet/>
      <dgm:spPr/>
      <dgm:t>
        <a:bodyPr/>
        <a:lstStyle/>
        <a:p>
          <a:endParaRPr lang="en-US"/>
        </a:p>
      </dgm:t>
    </dgm:pt>
    <dgm:pt modelId="{98D0F433-3DEE-4473-A08D-10142DBC8EB9}">
      <dgm:prSet/>
      <dgm:spPr/>
      <dgm:t>
        <a:bodyPr/>
        <a:lstStyle/>
        <a:p>
          <a:r>
            <a:rPr lang="en-US" dirty="0"/>
            <a:t>Affordable and/or Residential Housing</a:t>
          </a:r>
        </a:p>
      </dgm:t>
    </dgm:pt>
    <dgm:pt modelId="{EB9A8BA2-1B10-448F-85BC-5CE8BAEB6DDC}" type="parTrans" cxnId="{724D17E7-5BF1-4121-98ED-C637FE335115}">
      <dgm:prSet/>
      <dgm:spPr/>
      <dgm:t>
        <a:bodyPr/>
        <a:lstStyle/>
        <a:p>
          <a:endParaRPr lang="en-US"/>
        </a:p>
      </dgm:t>
    </dgm:pt>
    <dgm:pt modelId="{2801E960-C1C7-4384-8DD1-C3E9F3DA1AAF}" type="sibTrans" cxnId="{724D17E7-5BF1-4121-98ED-C637FE335115}">
      <dgm:prSet/>
      <dgm:spPr/>
      <dgm:t>
        <a:bodyPr/>
        <a:lstStyle/>
        <a:p>
          <a:endParaRPr lang="en-US"/>
        </a:p>
      </dgm:t>
    </dgm:pt>
    <dgm:pt modelId="{35C0441F-A5A5-4149-B1EF-66BF572C95A5}">
      <dgm:prSet/>
      <dgm:spPr/>
      <dgm:t>
        <a:bodyPr/>
        <a:lstStyle/>
        <a:p>
          <a:r>
            <a:rPr lang="en-US"/>
            <a:t>And Many More!</a:t>
          </a:r>
        </a:p>
      </dgm:t>
    </dgm:pt>
    <dgm:pt modelId="{42A7E8E6-402C-440D-A0CB-601C10B1568C}" type="parTrans" cxnId="{01F13EED-4EE8-4E84-AEBD-B5430F8C14F9}">
      <dgm:prSet/>
      <dgm:spPr/>
      <dgm:t>
        <a:bodyPr/>
        <a:lstStyle/>
        <a:p>
          <a:endParaRPr lang="en-US"/>
        </a:p>
      </dgm:t>
    </dgm:pt>
    <dgm:pt modelId="{ABB89214-07DD-4C01-A31A-C79215D8BDF8}" type="sibTrans" cxnId="{01F13EED-4EE8-4E84-AEBD-B5430F8C14F9}">
      <dgm:prSet/>
      <dgm:spPr/>
      <dgm:t>
        <a:bodyPr/>
        <a:lstStyle/>
        <a:p>
          <a:endParaRPr lang="en-US"/>
        </a:p>
      </dgm:t>
    </dgm:pt>
    <dgm:pt modelId="{A17137C3-2A30-492B-A4DB-4143503B3FCB}" type="pres">
      <dgm:prSet presAssocID="{E0B65382-FAC3-4F84-BD7D-9AD9639BFBB6}" presName="linear" presStyleCnt="0">
        <dgm:presLayoutVars>
          <dgm:dir/>
          <dgm:animLvl val="lvl"/>
          <dgm:resizeHandles val="exact"/>
        </dgm:presLayoutVars>
      </dgm:prSet>
      <dgm:spPr/>
    </dgm:pt>
    <dgm:pt modelId="{569573DA-D21B-4CE8-8347-0357EED48746}" type="pres">
      <dgm:prSet presAssocID="{13454091-AF5D-49EB-8A0A-43F0BBE69708}" presName="parentLin" presStyleCnt="0"/>
      <dgm:spPr/>
    </dgm:pt>
    <dgm:pt modelId="{2A7DBDC4-CF37-4BCD-9951-03762944C3C0}" type="pres">
      <dgm:prSet presAssocID="{13454091-AF5D-49EB-8A0A-43F0BBE69708}" presName="parentLeftMargin" presStyleLbl="node1" presStyleIdx="0" presStyleCnt="5"/>
      <dgm:spPr/>
    </dgm:pt>
    <dgm:pt modelId="{886314AB-FE80-449C-B231-3440A256A716}" type="pres">
      <dgm:prSet presAssocID="{13454091-AF5D-49EB-8A0A-43F0BBE69708}" presName="parentText" presStyleLbl="node1" presStyleIdx="0" presStyleCnt="5">
        <dgm:presLayoutVars>
          <dgm:chMax val="0"/>
          <dgm:bulletEnabled val="1"/>
        </dgm:presLayoutVars>
      </dgm:prSet>
      <dgm:spPr/>
    </dgm:pt>
    <dgm:pt modelId="{9E733EFB-4ACC-4E3B-88AB-0DE516610342}" type="pres">
      <dgm:prSet presAssocID="{13454091-AF5D-49EB-8A0A-43F0BBE69708}" presName="negativeSpace" presStyleCnt="0"/>
      <dgm:spPr/>
    </dgm:pt>
    <dgm:pt modelId="{E69DD238-F3F2-4A57-8D8B-D816CE4A06A2}" type="pres">
      <dgm:prSet presAssocID="{13454091-AF5D-49EB-8A0A-43F0BBE69708}" presName="childText" presStyleLbl="conFgAcc1" presStyleIdx="0" presStyleCnt="5">
        <dgm:presLayoutVars>
          <dgm:bulletEnabled val="1"/>
        </dgm:presLayoutVars>
      </dgm:prSet>
      <dgm:spPr/>
    </dgm:pt>
    <dgm:pt modelId="{080DD0E1-075D-4652-B3FF-4C04EF6E1EE3}" type="pres">
      <dgm:prSet presAssocID="{DC1DDAFC-DCBD-49FC-8CFA-3A55D93E3630}" presName="spaceBetweenRectangles" presStyleCnt="0"/>
      <dgm:spPr/>
    </dgm:pt>
    <dgm:pt modelId="{B38FC6CD-9D2A-4A2C-903A-4A8EB4C83D09}" type="pres">
      <dgm:prSet presAssocID="{49C5C15D-FA40-4B48-B433-A759998A9E7E}" presName="parentLin" presStyleCnt="0"/>
      <dgm:spPr/>
    </dgm:pt>
    <dgm:pt modelId="{B850615B-364E-43DB-AC76-A945F5CF8BB3}" type="pres">
      <dgm:prSet presAssocID="{49C5C15D-FA40-4B48-B433-A759998A9E7E}" presName="parentLeftMargin" presStyleLbl="node1" presStyleIdx="0" presStyleCnt="5"/>
      <dgm:spPr/>
    </dgm:pt>
    <dgm:pt modelId="{89131AE2-9372-4080-B36E-3274CC365385}" type="pres">
      <dgm:prSet presAssocID="{49C5C15D-FA40-4B48-B433-A759998A9E7E}" presName="parentText" presStyleLbl="node1" presStyleIdx="1" presStyleCnt="5">
        <dgm:presLayoutVars>
          <dgm:chMax val="0"/>
          <dgm:bulletEnabled val="1"/>
        </dgm:presLayoutVars>
      </dgm:prSet>
      <dgm:spPr/>
    </dgm:pt>
    <dgm:pt modelId="{67DA03E9-118E-4749-B95A-DC5FB0D5EE5F}" type="pres">
      <dgm:prSet presAssocID="{49C5C15D-FA40-4B48-B433-A759998A9E7E}" presName="negativeSpace" presStyleCnt="0"/>
      <dgm:spPr/>
    </dgm:pt>
    <dgm:pt modelId="{9536A539-84F8-4E9E-B7CC-7367280E511A}" type="pres">
      <dgm:prSet presAssocID="{49C5C15D-FA40-4B48-B433-A759998A9E7E}" presName="childText" presStyleLbl="conFgAcc1" presStyleIdx="1" presStyleCnt="5">
        <dgm:presLayoutVars>
          <dgm:bulletEnabled val="1"/>
        </dgm:presLayoutVars>
      </dgm:prSet>
      <dgm:spPr/>
    </dgm:pt>
    <dgm:pt modelId="{586F3B62-3156-4871-A521-6A872FB20400}" type="pres">
      <dgm:prSet presAssocID="{F99F3C1E-FA66-486D-8388-0DFCD7E8356A}" presName="spaceBetweenRectangles" presStyleCnt="0"/>
      <dgm:spPr/>
    </dgm:pt>
    <dgm:pt modelId="{5D31846D-CDAD-46F5-981F-83ECCD23CBE4}" type="pres">
      <dgm:prSet presAssocID="{8A6D6895-265E-4FF3-BD4E-AAC7618ACF5E}" presName="parentLin" presStyleCnt="0"/>
      <dgm:spPr/>
    </dgm:pt>
    <dgm:pt modelId="{5840FF83-AD2B-464C-879A-30A5C6F795F1}" type="pres">
      <dgm:prSet presAssocID="{8A6D6895-265E-4FF3-BD4E-AAC7618ACF5E}" presName="parentLeftMargin" presStyleLbl="node1" presStyleIdx="1" presStyleCnt="5"/>
      <dgm:spPr/>
    </dgm:pt>
    <dgm:pt modelId="{2A55DC41-CED8-42F8-B15B-8C43DFE51FAD}" type="pres">
      <dgm:prSet presAssocID="{8A6D6895-265E-4FF3-BD4E-AAC7618ACF5E}" presName="parentText" presStyleLbl="node1" presStyleIdx="2" presStyleCnt="5">
        <dgm:presLayoutVars>
          <dgm:chMax val="0"/>
          <dgm:bulletEnabled val="1"/>
        </dgm:presLayoutVars>
      </dgm:prSet>
      <dgm:spPr/>
    </dgm:pt>
    <dgm:pt modelId="{C830F90C-3BB7-42D4-8628-D15AD885116C}" type="pres">
      <dgm:prSet presAssocID="{8A6D6895-265E-4FF3-BD4E-AAC7618ACF5E}" presName="negativeSpace" presStyleCnt="0"/>
      <dgm:spPr/>
    </dgm:pt>
    <dgm:pt modelId="{8109682F-A03A-4E71-B04A-8F4601431AE6}" type="pres">
      <dgm:prSet presAssocID="{8A6D6895-265E-4FF3-BD4E-AAC7618ACF5E}" presName="childText" presStyleLbl="conFgAcc1" presStyleIdx="2" presStyleCnt="5">
        <dgm:presLayoutVars>
          <dgm:bulletEnabled val="1"/>
        </dgm:presLayoutVars>
      </dgm:prSet>
      <dgm:spPr/>
    </dgm:pt>
    <dgm:pt modelId="{71BB61F6-280E-430B-8185-D60C56792F5B}" type="pres">
      <dgm:prSet presAssocID="{2EECC7B3-BEE9-424E-B4EC-0FCEFA84405D}" presName="spaceBetweenRectangles" presStyleCnt="0"/>
      <dgm:spPr/>
    </dgm:pt>
    <dgm:pt modelId="{A6C1B374-A13C-4371-93D6-8351C05A6035}" type="pres">
      <dgm:prSet presAssocID="{98D0F433-3DEE-4473-A08D-10142DBC8EB9}" presName="parentLin" presStyleCnt="0"/>
      <dgm:spPr/>
    </dgm:pt>
    <dgm:pt modelId="{40ACD333-A07D-47CB-B16F-A7809B471740}" type="pres">
      <dgm:prSet presAssocID="{98D0F433-3DEE-4473-A08D-10142DBC8EB9}" presName="parentLeftMargin" presStyleLbl="node1" presStyleIdx="2" presStyleCnt="5"/>
      <dgm:spPr/>
    </dgm:pt>
    <dgm:pt modelId="{3B33B933-B29A-4EE7-83FC-BE812FA101E0}" type="pres">
      <dgm:prSet presAssocID="{98D0F433-3DEE-4473-A08D-10142DBC8EB9}" presName="parentText" presStyleLbl="node1" presStyleIdx="3" presStyleCnt="5">
        <dgm:presLayoutVars>
          <dgm:chMax val="0"/>
          <dgm:bulletEnabled val="1"/>
        </dgm:presLayoutVars>
      </dgm:prSet>
      <dgm:spPr/>
    </dgm:pt>
    <dgm:pt modelId="{7B706292-B616-4F1A-AA3F-6DB5B6C86B10}" type="pres">
      <dgm:prSet presAssocID="{98D0F433-3DEE-4473-A08D-10142DBC8EB9}" presName="negativeSpace" presStyleCnt="0"/>
      <dgm:spPr/>
    </dgm:pt>
    <dgm:pt modelId="{72295F63-7D91-4F19-85F7-ADFD54374501}" type="pres">
      <dgm:prSet presAssocID="{98D0F433-3DEE-4473-A08D-10142DBC8EB9}" presName="childText" presStyleLbl="conFgAcc1" presStyleIdx="3" presStyleCnt="5">
        <dgm:presLayoutVars>
          <dgm:bulletEnabled val="1"/>
        </dgm:presLayoutVars>
      </dgm:prSet>
      <dgm:spPr/>
    </dgm:pt>
    <dgm:pt modelId="{AEE0E117-AD6A-4ED4-8D61-5F7D109D7A88}" type="pres">
      <dgm:prSet presAssocID="{2801E960-C1C7-4384-8DD1-C3E9F3DA1AAF}" presName="spaceBetweenRectangles" presStyleCnt="0"/>
      <dgm:spPr/>
    </dgm:pt>
    <dgm:pt modelId="{71551390-7F76-493E-A456-A2D0C2FBC467}" type="pres">
      <dgm:prSet presAssocID="{35C0441F-A5A5-4149-B1EF-66BF572C95A5}" presName="parentLin" presStyleCnt="0"/>
      <dgm:spPr/>
    </dgm:pt>
    <dgm:pt modelId="{CD3984F7-1F5C-4862-B41A-8029C86E3894}" type="pres">
      <dgm:prSet presAssocID="{35C0441F-A5A5-4149-B1EF-66BF572C95A5}" presName="parentLeftMargin" presStyleLbl="node1" presStyleIdx="3" presStyleCnt="5"/>
      <dgm:spPr/>
    </dgm:pt>
    <dgm:pt modelId="{93CE90D6-38D8-4546-895E-7DF7C96F108B}" type="pres">
      <dgm:prSet presAssocID="{35C0441F-A5A5-4149-B1EF-66BF572C95A5}" presName="parentText" presStyleLbl="node1" presStyleIdx="4" presStyleCnt="5">
        <dgm:presLayoutVars>
          <dgm:chMax val="0"/>
          <dgm:bulletEnabled val="1"/>
        </dgm:presLayoutVars>
      </dgm:prSet>
      <dgm:spPr/>
    </dgm:pt>
    <dgm:pt modelId="{BADB3630-EFD3-4013-B459-88F6000AFC23}" type="pres">
      <dgm:prSet presAssocID="{35C0441F-A5A5-4149-B1EF-66BF572C95A5}" presName="negativeSpace" presStyleCnt="0"/>
      <dgm:spPr/>
    </dgm:pt>
    <dgm:pt modelId="{07004C1D-EBCD-42AF-B825-86928F2E7190}" type="pres">
      <dgm:prSet presAssocID="{35C0441F-A5A5-4149-B1EF-66BF572C95A5}" presName="childText" presStyleLbl="conFgAcc1" presStyleIdx="4" presStyleCnt="5">
        <dgm:presLayoutVars>
          <dgm:bulletEnabled val="1"/>
        </dgm:presLayoutVars>
      </dgm:prSet>
      <dgm:spPr/>
    </dgm:pt>
  </dgm:ptLst>
  <dgm:cxnLst>
    <dgm:cxn modelId="{1CE1A56D-17EB-433F-8113-9DBF3134DD9F}" type="presOf" srcId="{13454091-AF5D-49EB-8A0A-43F0BBE69708}" destId="{2A7DBDC4-CF37-4BCD-9951-03762944C3C0}" srcOrd="0" destOrd="0" presId="urn:microsoft.com/office/officeart/2005/8/layout/list1"/>
    <dgm:cxn modelId="{8C192C75-E283-4D68-BC6B-36F77D3E61B6}" srcId="{E0B65382-FAC3-4F84-BD7D-9AD9639BFBB6}" destId="{49C5C15D-FA40-4B48-B433-A759998A9E7E}" srcOrd="1" destOrd="0" parTransId="{0E7EB7DD-2A6C-48F6-8815-D75AC6E10630}" sibTransId="{F99F3C1E-FA66-486D-8388-0DFCD7E8356A}"/>
    <dgm:cxn modelId="{2C034D57-556D-4794-AE11-7E9CA331AD5D}" type="presOf" srcId="{13454091-AF5D-49EB-8A0A-43F0BBE69708}" destId="{886314AB-FE80-449C-B231-3440A256A716}" srcOrd="1" destOrd="0" presId="urn:microsoft.com/office/officeart/2005/8/layout/list1"/>
    <dgm:cxn modelId="{807FFD57-86B6-4CF0-ABE5-F9B59B50ADFA}" type="presOf" srcId="{98D0F433-3DEE-4473-A08D-10142DBC8EB9}" destId="{40ACD333-A07D-47CB-B16F-A7809B471740}" srcOrd="0" destOrd="0" presId="urn:microsoft.com/office/officeart/2005/8/layout/list1"/>
    <dgm:cxn modelId="{574F8A7C-027D-42A3-B951-E8EEADD3F3CE}" type="presOf" srcId="{35C0441F-A5A5-4149-B1EF-66BF572C95A5}" destId="{93CE90D6-38D8-4546-895E-7DF7C96F108B}" srcOrd="1" destOrd="0" presId="urn:microsoft.com/office/officeart/2005/8/layout/list1"/>
    <dgm:cxn modelId="{B3962097-C508-4988-A91F-652374896FD5}" type="presOf" srcId="{49C5C15D-FA40-4B48-B433-A759998A9E7E}" destId="{B850615B-364E-43DB-AC76-A945F5CF8BB3}" srcOrd="0" destOrd="0" presId="urn:microsoft.com/office/officeart/2005/8/layout/list1"/>
    <dgm:cxn modelId="{0C46AE9B-0608-4C38-93A5-DD082505F62B}" srcId="{E0B65382-FAC3-4F84-BD7D-9AD9639BFBB6}" destId="{8A6D6895-265E-4FF3-BD4E-AAC7618ACF5E}" srcOrd="2" destOrd="0" parTransId="{FCA33A1E-D95B-4E6E-89AC-43440689F704}" sibTransId="{2EECC7B3-BEE9-424E-B4EC-0FCEFA84405D}"/>
    <dgm:cxn modelId="{CF64979C-BD58-48AF-9148-4EC8DB306F39}" type="presOf" srcId="{E0B65382-FAC3-4F84-BD7D-9AD9639BFBB6}" destId="{A17137C3-2A30-492B-A4DB-4143503B3FCB}" srcOrd="0" destOrd="0" presId="urn:microsoft.com/office/officeart/2005/8/layout/list1"/>
    <dgm:cxn modelId="{387A98AC-EB38-4112-896F-D939B47F5AA0}" type="presOf" srcId="{35C0441F-A5A5-4149-B1EF-66BF572C95A5}" destId="{CD3984F7-1F5C-4862-B41A-8029C86E3894}" srcOrd="0" destOrd="0" presId="urn:microsoft.com/office/officeart/2005/8/layout/list1"/>
    <dgm:cxn modelId="{84068DB5-520A-4CE3-A630-CD9CD8209340}" srcId="{E0B65382-FAC3-4F84-BD7D-9AD9639BFBB6}" destId="{13454091-AF5D-49EB-8A0A-43F0BBE69708}" srcOrd="0" destOrd="0" parTransId="{9BC83767-9980-4F06-B5B0-CB5C6A8F5FEC}" sibTransId="{DC1DDAFC-DCBD-49FC-8CFA-3A55D93E3630}"/>
    <dgm:cxn modelId="{26B500BC-5CBA-4426-98F2-F43A53775301}" type="presOf" srcId="{8A6D6895-265E-4FF3-BD4E-AAC7618ACF5E}" destId="{5840FF83-AD2B-464C-879A-30A5C6F795F1}" srcOrd="0" destOrd="0" presId="urn:microsoft.com/office/officeart/2005/8/layout/list1"/>
    <dgm:cxn modelId="{D64A74E1-00C3-4781-A44F-F12593B410C5}" type="presOf" srcId="{49C5C15D-FA40-4B48-B433-A759998A9E7E}" destId="{89131AE2-9372-4080-B36E-3274CC365385}" srcOrd="1" destOrd="0" presId="urn:microsoft.com/office/officeart/2005/8/layout/list1"/>
    <dgm:cxn modelId="{724D17E7-5BF1-4121-98ED-C637FE335115}" srcId="{E0B65382-FAC3-4F84-BD7D-9AD9639BFBB6}" destId="{98D0F433-3DEE-4473-A08D-10142DBC8EB9}" srcOrd="3" destOrd="0" parTransId="{EB9A8BA2-1B10-448F-85BC-5CE8BAEB6DDC}" sibTransId="{2801E960-C1C7-4384-8DD1-C3E9F3DA1AAF}"/>
    <dgm:cxn modelId="{01F13EED-4EE8-4E84-AEBD-B5430F8C14F9}" srcId="{E0B65382-FAC3-4F84-BD7D-9AD9639BFBB6}" destId="{35C0441F-A5A5-4149-B1EF-66BF572C95A5}" srcOrd="4" destOrd="0" parTransId="{42A7E8E6-402C-440D-A0CB-601C10B1568C}" sibTransId="{ABB89214-07DD-4C01-A31A-C79215D8BDF8}"/>
    <dgm:cxn modelId="{E98E7AF0-4844-400E-A3DF-C5C5EFFA3FB4}" type="presOf" srcId="{98D0F433-3DEE-4473-A08D-10142DBC8EB9}" destId="{3B33B933-B29A-4EE7-83FC-BE812FA101E0}" srcOrd="1" destOrd="0" presId="urn:microsoft.com/office/officeart/2005/8/layout/list1"/>
    <dgm:cxn modelId="{551609FF-B59F-440F-9FF5-7A0ED05042D7}" type="presOf" srcId="{8A6D6895-265E-4FF3-BD4E-AAC7618ACF5E}" destId="{2A55DC41-CED8-42F8-B15B-8C43DFE51FAD}" srcOrd="1" destOrd="0" presId="urn:microsoft.com/office/officeart/2005/8/layout/list1"/>
    <dgm:cxn modelId="{85178A10-F718-42B7-9E8C-711283319938}" type="presParOf" srcId="{A17137C3-2A30-492B-A4DB-4143503B3FCB}" destId="{569573DA-D21B-4CE8-8347-0357EED48746}" srcOrd="0" destOrd="0" presId="urn:microsoft.com/office/officeart/2005/8/layout/list1"/>
    <dgm:cxn modelId="{EDF4BC48-D6F0-410F-AC5D-66081E9923FF}" type="presParOf" srcId="{569573DA-D21B-4CE8-8347-0357EED48746}" destId="{2A7DBDC4-CF37-4BCD-9951-03762944C3C0}" srcOrd="0" destOrd="0" presId="urn:microsoft.com/office/officeart/2005/8/layout/list1"/>
    <dgm:cxn modelId="{E32BACDC-6145-4E99-8396-B38F30FD1211}" type="presParOf" srcId="{569573DA-D21B-4CE8-8347-0357EED48746}" destId="{886314AB-FE80-449C-B231-3440A256A716}" srcOrd="1" destOrd="0" presId="urn:microsoft.com/office/officeart/2005/8/layout/list1"/>
    <dgm:cxn modelId="{CDED4154-85CA-4448-835A-7338496792E6}" type="presParOf" srcId="{A17137C3-2A30-492B-A4DB-4143503B3FCB}" destId="{9E733EFB-4ACC-4E3B-88AB-0DE516610342}" srcOrd="1" destOrd="0" presId="urn:microsoft.com/office/officeart/2005/8/layout/list1"/>
    <dgm:cxn modelId="{4D82A0F1-8AC2-4879-9358-C210E09C85B8}" type="presParOf" srcId="{A17137C3-2A30-492B-A4DB-4143503B3FCB}" destId="{E69DD238-F3F2-4A57-8D8B-D816CE4A06A2}" srcOrd="2" destOrd="0" presId="urn:microsoft.com/office/officeart/2005/8/layout/list1"/>
    <dgm:cxn modelId="{46F68DE2-A74D-48BF-B2A8-10C012A8B515}" type="presParOf" srcId="{A17137C3-2A30-492B-A4DB-4143503B3FCB}" destId="{080DD0E1-075D-4652-B3FF-4C04EF6E1EE3}" srcOrd="3" destOrd="0" presId="urn:microsoft.com/office/officeart/2005/8/layout/list1"/>
    <dgm:cxn modelId="{2B80FA8A-BFF0-4888-991A-3BE8D9E18AD6}" type="presParOf" srcId="{A17137C3-2A30-492B-A4DB-4143503B3FCB}" destId="{B38FC6CD-9D2A-4A2C-903A-4A8EB4C83D09}" srcOrd="4" destOrd="0" presId="urn:microsoft.com/office/officeart/2005/8/layout/list1"/>
    <dgm:cxn modelId="{195AE0A6-D0AD-47C8-9038-86BC6C5C9885}" type="presParOf" srcId="{B38FC6CD-9D2A-4A2C-903A-4A8EB4C83D09}" destId="{B850615B-364E-43DB-AC76-A945F5CF8BB3}" srcOrd="0" destOrd="0" presId="urn:microsoft.com/office/officeart/2005/8/layout/list1"/>
    <dgm:cxn modelId="{A40E811E-EC27-47A4-AC8C-2778B3560611}" type="presParOf" srcId="{B38FC6CD-9D2A-4A2C-903A-4A8EB4C83D09}" destId="{89131AE2-9372-4080-B36E-3274CC365385}" srcOrd="1" destOrd="0" presId="urn:microsoft.com/office/officeart/2005/8/layout/list1"/>
    <dgm:cxn modelId="{321EAC17-AF11-42C9-B8A1-FA27CB785195}" type="presParOf" srcId="{A17137C3-2A30-492B-A4DB-4143503B3FCB}" destId="{67DA03E9-118E-4749-B95A-DC5FB0D5EE5F}" srcOrd="5" destOrd="0" presId="urn:microsoft.com/office/officeart/2005/8/layout/list1"/>
    <dgm:cxn modelId="{46D7F93A-104B-4A91-A42D-92DFC930EED7}" type="presParOf" srcId="{A17137C3-2A30-492B-A4DB-4143503B3FCB}" destId="{9536A539-84F8-4E9E-B7CC-7367280E511A}" srcOrd="6" destOrd="0" presId="urn:microsoft.com/office/officeart/2005/8/layout/list1"/>
    <dgm:cxn modelId="{7F73E63F-4924-41CF-AEB7-57DF1BED6ACA}" type="presParOf" srcId="{A17137C3-2A30-492B-A4DB-4143503B3FCB}" destId="{586F3B62-3156-4871-A521-6A872FB20400}" srcOrd="7" destOrd="0" presId="urn:microsoft.com/office/officeart/2005/8/layout/list1"/>
    <dgm:cxn modelId="{341A9C96-D607-4EF3-A41B-B4AAB9686E0D}" type="presParOf" srcId="{A17137C3-2A30-492B-A4DB-4143503B3FCB}" destId="{5D31846D-CDAD-46F5-981F-83ECCD23CBE4}" srcOrd="8" destOrd="0" presId="urn:microsoft.com/office/officeart/2005/8/layout/list1"/>
    <dgm:cxn modelId="{AD4D7535-E0A4-49C4-B944-969D55B6C178}" type="presParOf" srcId="{5D31846D-CDAD-46F5-981F-83ECCD23CBE4}" destId="{5840FF83-AD2B-464C-879A-30A5C6F795F1}" srcOrd="0" destOrd="0" presId="urn:microsoft.com/office/officeart/2005/8/layout/list1"/>
    <dgm:cxn modelId="{F591C78D-0E08-43C0-9F08-4A15D80033D1}" type="presParOf" srcId="{5D31846D-CDAD-46F5-981F-83ECCD23CBE4}" destId="{2A55DC41-CED8-42F8-B15B-8C43DFE51FAD}" srcOrd="1" destOrd="0" presId="urn:microsoft.com/office/officeart/2005/8/layout/list1"/>
    <dgm:cxn modelId="{9D9B7DC7-94EC-4D25-B2E8-A999A1856A18}" type="presParOf" srcId="{A17137C3-2A30-492B-A4DB-4143503B3FCB}" destId="{C830F90C-3BB7-42D4-8628-D15AD885116C}" srcOrd="9" destOrd="0" presId="urn:microsoft.com/office/officeart/2005/8/layout/list1"/>
    <dgm:cxn modelId="{0B32E590-27CD-4E9A-A123-8F92A5B937B2}" type="presParOf" srcId="{A17137C3-2A30-492B-A4DB-4143503B3FCB}" destId="{8109682F-A03A-4E71-B04A-8F4601431AE6}" srcOrd="10" destOrd="0" presId="urn:microsoft.com/office/officeart/2005/8/layout/list1"/>
    <dgm:cxn modelId="{DD8A3923-C95D-4E02-8B84-8F745BD2DC40}" type="presParOf" srcId="{A17137C3-2A30-492B-A4DB-4143503B3FCB}" destId="{71BB61F6-280E-430B-8185-D60C56792F5B}" srcOrd="11" destOrd="0" presId="urn:microsoft.com/office/officeart/2005/8/layout/list1"/>
    <dgm:cxn modelId="{0B2A15E9-E9BE-4735-B58E-F6782C056EB7}" type="presParOf" srcId="{A17137C3-2A30-492B-A4DB-4143503B3FCB}" destId="{A6C1B374-A13C-4371-93D6-8351C05A6035}" srcOrd="12" destOrd="0" presId="urn:microsoft.com/office/officeart/2005/8/layout/list1"/>
    <dgm:cxn modelId="{52D95C3F-ECF4-4EE6-AFA6-EEA191779CF4}" type="presParOf" srcId="{A6C1B374-A13C-4371-93D6-8351C05A6035}" destId="{40ACD333-A07D-47CB-B16F-A7809B471740}" srcOrd="0" destOrd="0" presId="urn:microsoft.com/office/officeart/2005/8/layout/list1"/>
    <dgm:cxn modelId="{3232528D-589F-41D8-9116-DBA14A03B5D0}" type="presParOf" srcId="{A6C1B374-A13C-4371-93D6-8351C05A6035}" destId="{3B33B933-B29A-4EE7-83FC-BE812FA101E0}" srcOrd="1" destOrd="0" presId="urn:microsoft.com/office/officeart/2005/8/layout/list1"/>
    <dgm:cxn modelId="{2AA97D02-532D-46BC-8008-118F0A9BD6A0}" type="presParOf" srcId="{A17137C3-2A30-492B-A4DB-4143503B3FCB}" destId="{7B706292-B616-4F1A-AA3F-6DB5B6C86B10}" srcOrd="13" destOrd="0" presId="urn:microsoft.com/office/officeart/2005/8/layout/list1"/>
    <dgm:cxn modelId="{C4B315C7-CBB3-4C25-811E-96BCED731B77}" type="presParOf" srcId="{A17137C3-2A30-492B-A4DB-4143503B3FCB}" destId="{72295F63-7D91-4F19-85F7-ADFD54374501}" srcOrd="14" destOrd="0" presId="urn:microsoft.com/office/officeart/2005/8/layout/list1"/>
    <dgm:cxn modelId="{F9FC0F58-5AC5-4ACF-9457-2C4C23C52886}" type="presParOf" srcId="{A17137C3-2A30-492B-A4DB-4143503B3FCB}" destId="{AEE0E117-AD6A-4ED4-8D61-5F7D109D7A88}" srcOrd="15" destOrd="0" presId="urn:microsoft.com/office/officeart/2005/8/layout/list1"/>
    <dgm:cxn modelId="{45CB895F-79D8-4CD6-A0E4-DD197ADDDDD9}" type="presParOf" srcId="{A17137C3-2A30-492B-A4DB-4143503B3FCB}" destId="{71551390-7F76-493E-A456-A2D0C2FBC467}" srcOrd="16" destOrd="0" presId="urn:microsoft.com/office/officeart/2005/8/layout/list1"/>
    <dgm:cxn modelId="{65069707-E6B7-48D2-BBB3-30ADC4CF14BC}" type="presParOf" srcId="{71551390-7F76-493E-A456-A2D0C2FBC467}" destId="{CD3984F7-1F5C-4862-B41A-8029C86E3894}" srcOrd="0" destOrd="0" presId="urn:microsoft.com/office/officeart/2005/8/layout/list1"/>
    <dgm:cxn modelId="{E8F05077-DA1F-46ED-9888-3180B9DFC218}" type="presParOf" srcId="{71551390-7F76-493E-A456-A2D0C2FBC467}" destId="{93CE90D6-38D8-4546-895E-7DF7C96F108B}" srcOrd="1" destOrd="0" presId="urn:microsoft.com/office/officeart/2005/8/layout/list1"/>
    <dgm:cxn modelId="{3AB587A3-04CA-42FE-80EA-8835836B4D80}" type="presParOf" srcId="{A17137C3-2A30-492B-A4DB-4143503B3FCB}" destId="{BADB3630-EFD3-4013-B459-88F6000AFC23}" srcOrd="17" destOrd="0" presId="urn:microsoft.com/office/officeart/2005/8/layout/list1"/>
    <dgm:cxn modelId="{8519B45B-2618-4117-931D-4D8EDA9AD0E9}" type="presParOf" srcId="{A17137C3-2A30-492B-A4DB-4143503B3FCB}" destId="{07004C1D-EBCD-42AF-B825-86928F2E719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8A0F7F-3A0C-4504-8762-C4413343635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27E5EB5-054B-462A-BAE4-3C512D05E161}">
      <dgm:prSet/>
      <dgm:spPr/>
      <dgm:t>
        <a:bodyPr/>
        <a:lstStyle/>
        <a:p>
          <a:r>
            <a:rPr lang="en-US" dirty="0"/>
            <a:t>Provides recreational areas for residents</a:t>
          </a:r>
        </a:p>
      </dgm:t>
    </dgm:pt>
    <dgm:pt modelId="{4D3AF970-C411-4428-A89B-824023F73E3C}" type="parTrans" cxnId="{8D686AB3-541A-4632-83C0-A5214EDCBC3E}">
      <dgm:prSet/>
      <dgm:spPr/>
      <dgm:t>
        <a:bodyPr/>
        <a:lstStyle/>
        <a:p>
          <a:endParaRPr lang="en-US"/>
        </a:p>
      </dgm:t>
    </dgm:pt>
    <dgm:pt modelId="{D3D0D535-7155-4602-9300-5535F25BF86F}" type="sibTrans" cxnId="{8D686AB3-541A-4632-83C0-A5214EDCBC3E}">
      <dgm:prSet/>
      <dgm:spPr/>
      <dgm:t>
        <a:bodyPr/>
        <a:lstStyle/>
        <a:p>
          <a:endParaRPr lang="en-US"/>
        </a:p>
      </dgm:t>
    </dgm:pt>
    <dgm:pt modelId="{B3D2D88C-D23F-481D-8596-0A50E6EE2A2A}">
      <dgm:prSet/>
      <dgm:spPr/>
      <dgm:t>
        <a:bodyPr/>
        <a:lstStyle/>
        <a:p>
          <a:r>
            <a:rPr lang="en-US"/>
            <a:t>Enhances beauty and environmental quality of neighborhoods</a:t>
          </a:r>
        </a:p>
      </dgm:t>
    </dgm:pt>
    <dgm:pt modelId="{188D5885-3215-4A6C-8EE4-4F85BBB5CA7D}" type="parTrans" cxnId="{C16F7F77-F537-4090-8DA9-21528342ED8B}">
      <dgm:prSet/>
      <dgm:spPr/>
      <dgm:t>
        <a:bodyPr/>
        <a:lstStyle/>
        <a:p>
          <a:endParaRPr lang="en-US"/>
        </a:p>
      </dgm:t>
    </dgm:pt>
    <dgm:pt modelId="{DA4C5D19-FA0E-4EAF-B034-5660128ED67F}" type="sibTrans" cxnId="{C16F7F77-F537-4090-8DA9-21528342ED8B}">
      <dgm:prSet/>
      <dgm:spPr/>
      <dgm:t>
        <a:bodyPr/>
        <a:lstStyle/>
        <a:p>
          <a:endParaRPr lang="en-US"/>
        </a:p>
      </dgm:t>
    </dgm:pt>
    <dgm:pt modelId="{22D6A0EA-E289-4ECF-8134-817BB009E538}">
      <dgm:prSet/>
      <dgm:spPr/>
      <dgm:t>
        <a:bodyPr/>
        <a:lstStyle/>
        <a:p>
          <a:r>
            <a:rPr lang="en-US"/>
            <a:t>Increases local property values, thereby strengthening municipal tax base</a:t>
          </a:r>
        </a:p>
      </dgm:t>
    </dgm:pt>
    <dgm:pt modelId="{96C6688B-6A42-4085-A571-09DD7FE374B8}" type="parTrans" cxnId="{AB48F71F-52F0-4AC9-87F7-3788C83C81F7}">
      <dgm:prSet/>
      <dgm:spPr/>
      <dgm:t>
        <a:bodyPr/>
        <a:lstStyle/>
        <a:p>
          <a:endParaRPr lang="en-US"/>
        </a:p>
      </dgm:t>
    </dgm:pt>
    <dgm:pt modelId="{9AC25025-AF6A-4CEC-994D-05AB5428FC13}" type="sibTrans" cxnId="{AB48F71F-52F0-4AC9-87F7-3788C83C81F7}">
      <dgm:prSet/>
      <dgm:spPr/>
      <dgm:t>
        <a:bodyPr/>
        <a:lstStyle/>
        <a:p>
          <a:endParaRPr lang="en-US"/>
        </a:p>
      </dgm:t>
    </dgm:pt>
    <dgm:pt modelId="{8D14B0B9-FB4B-434F-9825-2FC9EAB34670}">
      <dgm:prSet/>
      <dgm:spPr/>
      <dgm:t>
        <a:bodyPr/>
        <a:lstStyle/>
        <a:p>
          <a:r>
            <a:rPr lang="en-US"/>
            <a:t>Lack of community and public access to safe open and green space is a critical concern for urban residents in New England</a:t>
          </a:r>
        </a:p>
      </dgm:t>
    </dgm:pt>
    <dgm:pt modelId="{10DF08D2-E03A-4210-91A9-DD0F080854F5}" type="parTrans" cxnId="{C05152A3-3016-4C5E-B2DF-59D72B71218B}">
      <dgm:prSet/>
      <dgm:spPr/>
      <dgm:t>
        <a:bodyPr/>
        <a:lstStyle/>
        <a:p>
          <a:endParaRPr lang="en-US"/>
        </a:p>
      </dgm:t>
    </dgm:pt>
    <dgm:pt modelId="{891E7505-8C61-489C-97BB-D8D0D64CA130}" type="sibTrans" cxnId="{C05152A3-3016-4C5E-B2DF-59D72B71218B}">
      <dgm:prSet/>
      <dgm:spPr/>
      <dgm:t>
        <a:bodyPr/>
        <a:lstStyle/>
        <a:p>
          <a:endParaRPr lang="en-US"/>
        </a:p>
      </dgm:t>
    </dgm:pt>
    <dgm:pt modelId="{5918CB0B-CB0F-4D37-ACC3-0F2C39BDB00E}" type="pres">
      <dgm:prSet presAssocID="{C98A0F7F-3A0C-4504-8762-C4413343635F}" presName="linear" presStyleCnt="0">
        <dgm:presLayoutVars>
          <dgm:animLvl val="lvl"/>
          <dgm:resizeHandles val="exact"/>
        </dgm:presLayoutVars>
      </dgm:prSet>
      <dgm:spPr/>
    </dgm:pt>
    <dgm:pt modelId="{41B5EA90-FD09-4F7C-B453-C79041EEDEAA}" type="pres">
      <dgm:prSet presAssocID="{327E5EB5-054B-462A-BAE4-3C512D05E161}" presName="parentText" presStyleLbl="node1" presStyleIdx="0" presStyleCnt="4">
        <dgm:presLayoutVars>
          <dgm:chMax val="0"/>
          <dgm:bulletEnabled val="1"/>
        </dgm:presLayoutVars>
      </dgm:prSet>
      <dgm:spPr/>
    </dgm:pt>
    <dgm:pt modelId="{234B8198-B4EB-4723-A6DA-39F019DBC50C}" type="pres">
      <dgm:prSet presAssocID="{D3D0D535-7155-4602-9300-5535F25BF86F}" presName="spacer" presStyleCnt="0"/>
      <dgm:spPr/>
    </dgm:pt>
    <dgm:pt modelId="{5E14275C-40DA-424C-825C-D940656EDD94}" type="pres">
      <dgm:prSet presAssocID="{B3D2D88C-D23F-481D-8596-0A50E6EE2A2A}" presName="parentText" presStyleLbl="node1" presStyleIdx="1" presStyleCnt="4">
        <dgm:presLayoutVars>
          <dgm:chMax val="0"/>
          <dgm:bulletEnabled val="1"/>
        </dgm:presLayoutVars>
      </dgm:prSet>
      <dgm:spPr/>
    </dgm:pt>
    <dgm:pt modelId="{E1260204-39E9-4C4D-9FBE-429E2A6EE492}" type="pres">
      <dgm:prSet presAssocID="{DA4C5D19-FA0E-4EAF-B034-5660128ED67F}" presName="spacer" presStyleCnt="0"/>
      <dgm:spPr/>
    </dgm:pt>
    <dgm:pt modelId="{80129ED3-C49B-4208-91CC-DD832A94963F}" type="pres">
      <dgm:prSet presAssocID="{22D6A0EA-E289-4ECF-8134-817BB009E538}" presName="parentText" presStyleLbl="node1" presStyleIdx="2" presStyleCnt="4">
        <dgm:presLayoutVars>
          <dgm:chMax val="0"/>
          <dgm:bulletEnabled val="1"/>
        </dgm:presLayoutVars>
      </dgm:prSet>
      <dgm:spPr/>
    </dgm:pt>
    <dgm:pt modelId="{268CF8AF-FDCC-48FE-A00C-E29D936F2920}" type="pres">
      <dgm:prSet presAssocID="{9AC25025-AF6A-4CEC-994D-05AB5428FC13}" presName="spacer" presStyleCnt="0"/>
      <dgm:spPr/>
    </dgm:pt>
    <dgm:pt modelId="{DC144577-9ABA-47F9-A910-EB05B5A4A58E}" type="pres">
      <dgm:prSet presAssocID="{8D14B0B9-FB4B-434F-9825-2FC9EAB34670}" presName="parentText" presStyleLbl="node1" presStyleIdx="3" presStyleCnt="4">
        <dgm:presLayoutVars>
          <dgm:chMax val="0"/>
          <dgm:bulletEnabled val="1"/>
        </dgm:presLayoutVars>
      </dgm:prSet>
      <dgm:spPr/>
    </dgm:pt>
  </dgm:ptLst>
  <dgm:cxnLst>
    <dgm:cxn modelId="{AB48F71F-52F0-4AC9-87F7-3788C83C81F7}" srcId="{C98A0F7F-3A0C-4504-8762-C4413343635F}" destId="{22D6A0EA-E289-4ECF-8134-817BB009E538}" srcOrd="2" destOrd="0" parTransId="{96C6688B-6A42-4085-A571-09DD7FE374B8}" sibTransId="{9AC25025-AF6A-4CEC-994D-05AB5428FC13}"/>
    <dgm:cxn modelId="{B8C8473B-63FC-4779-B8DA-0650B1F5DFFE}" type="presOf" srcId="{C98A0F7F-3A0C-4504-8762-C4413343635F}" destId="{5918CB0B-CB0F-4D37-ACC3-0F2C39BDB00E}" srcOrd="0" destOrd="0" presId="urn:microsoft.com/office/officeart/2005/8/layout/vList2"/>
    <dgm:cxn modelId="{EF5BB975-219F-4633-B6D2-625249DF2F94}" type="presOf" srcId="{B3D2D88C-D23F-481D-8596-0A50E6EE2A2A}" destId="{5E14275C-40DA-424C-825C-D940656EDD94}" srcOrd="0" destOrd="0" presId="urn:microsoft.com/office/officeart/2005/8/layout/vList2"/>
    <dgm:cxn modelId="{C16F7F77-F537-4090-8DA9-21528342ED8B}" srcId="{C98A0F7F-3A0C-4504-8762-C4413343635F}" destId="{B3D2D88C-D23F-481D-8596-0A50E6EE2A2A}" srcOrd="1" destOrd="0" parTransId="{188D5885-3215-4A6C-8EE4-4F85BBB5CA7D}" sibTransId="{DA4C5D19-FA0E-4EAF-B034-5660128ED67F}"/>
    <dgm:cxn modelId="{C05152A3-3016-4C5E-B2DF-59D72B71218B}" srcId="{C98A0F7F-3A0C-4504-8762-C4413343635F}" destId="{8D14B0B9-FB4B-434F-9825-2FC9EAB34670}" srcOrd="3" destOrd="0" parTransId="{10DF08D2-E03A-4210-91A9-DD0F080854F5}" sibTransId="{891E7505-8C61-489C-97BB-D8D0D64CA130}"/>
    <dgm:cxn modelId="{8D686AB3-541A-4632-83C0-A5214EDCBC3E}" srcId="{C98A0F7F-3A0C-4504-8762-C4413343635F}" destId="{327E5EB5-054B-462A-BAE4-3C512D05E161}" srcOrd="0" destOrd="0" parTransId="{4D3AF970-C411-4428-A89B-824023F73E3C}" sibTransId="{D3D0D535-7155-4602-9300-5535F25BF86F}"/>
    <dgm:cxn modelId="{02D9AFB4-2D4D-4C7E-B02A-BE84D8F7F670}" type="presOf" srcId="{8D14B0B9-FB4B-434F-9825-2FC9EAB34670}" destId="{DC144577-9ABA-47F9-A910-EB05B5A4A58E}" srcOrd="0" destOrd="0" presId="urn:microsoft.com/office/officeart/2005/8/layout/vList2"/>
    <dgm:cxn modelId="{DDE4C2C5-D2C8-4AA1-B462-11AB3C337BBA}" type="presOf" srcId="{327E5EB5-054B-462A-BAE4-3C512D05E161}" destId="{41B5EA90-FD09-4F7C-B453-C79041EEDEAA}" srcOrd="0" destOrd="0" presId="urn:microsoft.com/office/officeart/2005/8/layout/vList2"/>
    <dgm:cxn modelId="{75EA45FE-7838-44BD-A534-484860776C5C}" type="presOf" srcId="{22D6A0EA-E289-4ECF-8134-817BB009E538}" destId="{80129ED3-C49B-4208-91CC-DD832A94963F}" srcOrd="0" destOrd="0" presId="urn:microsoft.com/office/officeart/2005/8/layout/vList2"/>
    <dgm:cxn modelId="{F3209D3B-1178-4035-8150-F7C37EF9D2DB}" type="presParOf" srcId="{5918CB0B-CB0F-4D37-ACC3-0F2C39BDB00E}" destId="{41B5EA90-FD09-4F7C-B453-C79041EEDEAA}" srcOrd="0" destOrd="0" presId="urn:microsoft.com/office/officeart/2005/8/layout/vList2"/>
    <dgm:cxn modelId="{F0BACBAC-6B39-442D-8A02-131FB6C305D6}" type="presParOf" srcId="{5918CB0B-CB0F-4D37-ACC3-0F2C39BDB00E}" destId="{234B8198-B4EB-4723-A6DA-39F019DBC50C}" srcOrd="1" destOrd="0" presId="urn:microsoft.com/office/officeart/2005/8/layout/vList2"/>
    <dgm:cxn modelId="{AEE52542-B9C5-4380-B15A-EA0619D18163}" type="presParOf" srcId="{5918CB0B-CB0F-4D37-ACC3-0F2C39BDB00E}" destId="{5E14275C-40DA-424C-825C-D940656EDD94}" srcOrd="2" destOrd="0" presId="urn:microsoft.com/office/officeart/2005/8/layout/vList2"/>
    <dgm:cxn modelId="{262A08C8-14D4-4F2E-841F-A9C9E8ECB43D}" type="presParOf" srcId="{5918CB0B-CB0F-4D37-ACC3-0F2C39BDB00E}" destId="{E1260204-39E9-4C4D-9FBE-429E2A6EE492}" srcOrd="3" destOrd="0" presId="urn:microsoft.com/office/officeart/2005/8/layout/vList2"/>
    <dgm:cxn modelId="{1D4FD280-C4D6-438A-A02C-90ED482FEC82}" type="presParOf" srcId="{5918CB0B-CB0F-4D37-ACC3-0F2C39BDB00E}" destId="{80129ED3-C49B-4208-91CC-DD832A94963F}" srcOrd="4" destOrd="0" presId="urn:microsoft.com/office/officeart/2005/8/layout/vList2"/>
    <dgm:cxn modelId="{7F967E01-B668-45C7-B443-9EA0AAC2BB30}" type="presParOf" srcId="{5918CB0B-CB0F-4D37-ACC3-0F2C39BDB00E}" destId="{268CF8AF-FDCC-48FE-A00C-E29D936F2920}" srcOrd="5" destOrd="0" presId="urn:microsoft.com/office/officeart/2005/8/layout/vList2"/>
    <dgm:cxn modelId="{8C61D8AA-0E3A-4567-BAD2-7D7C1AC93311}" type="presParOf" srcId="{5918CB0B-CB0F-4D37-ACC3-0F2C39BDB00E}" destId="{DC144577-9ABA-47F9-A910-EB05B5A4A58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AD71A5-DA37-4351-8C13-F3301506DCA5}"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BEFE36-A681-4852-B38C-DB69A6A589E2}">
      <dgm:prSet/>
      <dgm:spPr/>
      <dgm:t>
        <a:bodyPr/>
        <a:lstStyle/>
        <a:p>
          <a:pPr>
            <a:defRPr b="1"/>
          </a:pPr>
          <a:r>
            <a:rPr lang="en-US"/>
            <a:t>Parks</a:t>
          </a:r>
        </a:p>
      </dgm:t>
    </dgm:pt>
    <dgm:pt modelId="{3137B965-B1CF-4C17-91AE-5C18CD1FB391}" type="parTrans" cxnId="{684720F3-5936-45E8-8165-9EC8997F2CAD}">
      <dgm:prSet/>
      <dgm:spPr/>
      <dgm:t>
        <a:bodyPr/>
        <a:lstStyle/>
        <a:p>
          <a:endParaRPr lang="en-US"/>
        </a:p>
      </dgm:t>
    </dgm:pt>
    <dgm:pt modelId="{721392DF-3A18-49E1-A48B-96DD9055A16D}" type="sibTrans" cxnId="{684720F3-5936-45E8-8165-9EC8997F2CAD}">
      <dgm:prSet/>
      <dgm:spPr/>
      <dgm:t>
        <a:bodyPr/>
        <a:lstStyle/>
        <a:p>
          <a:endParaRPr lang="en-US"/>
        </a:p>
      </dgm:t>
    </dgm:pt>
    <dgm:pt modelId="{FCDB481E-9B0B-423C-810A-11B0DFE24B92}">
      <dgm:prSet/>
      <dgm:spPr/>
      <dgm:t>
        <a:bodyPr/>
        <a:lstStyle/>
        <a:p>
          <a:pPr>
            <a:defRPr b="1"/>
          </a:pPr>
          <a:r>
            <a:rPr lang="en-US"/>
            <a:t>Open Space</a:t>
          </a:r>
        </a:p>
      </dgm:t>
    </dgm:pt>
    <dgm:pt modelId="{3C02B0FC-4404-485E-9F29-DFEBEC3B5819}" type="parTrans" cxnId="{F1D54E19-FE88-4682-AD18-C82978BB73FC}">
      <dgm:prSet/>
      <dgm:spPr/>
      <dgm:t>
        <a:bodyPr/>
        <a:lstStyle/>
        <a:p>
          <a:endParaRPr lang="en-US"/>
        </a:p>
      </dgm:t>
    </dgm:pt>
    <dgm:pt modelId="{54D19B97-74CF-49B8-A8D3-D813717C8B28}" type="sibTrans" cxnId="{F1D54E19-FE88-4682-AD18-C82978BB73FC}">
      <dgm:prSet/>
      <dgm:spPr/>
      <dgm:t>
        <a:bodyPr/>
        <a:lstStyle/>
        <a:p>
          <a:endParaRPr lang="en-US"/>
        </a:p>
      </dgm:t>
    </dgm:pt>
    <dgm:pt modelId="{E27E7EC4-7F70-4488-968D-B1D9C67A3418}">
      <dgm:prSet/>
      <dgm:spPr/>
      <dgm:t>
        <a:bodyPr/>
        <a:lstStyle/>
        <a:p>
          <a:r>
            <a:rPr lang="en-US"/>
            <a:t>Community Gardens</a:t>
          </a:r>
        </a:p>
      </dgm:t>
    </dgm:pt>
    <dgm:pt modelId="{4D02D821-6E53-4D69-B795-4C2740225C26}" type="parTrans" cxnId="{F70301A6-1769-4A85-B1B7-D35223B9529D}">
      <dgm:prSet/>
      <dgm:spPr/>
      <dgm:t>
        <a:bodyPr/>
        <a:lstStyle/>
        <a:p>
          <a:endParaRPr lang="en-US"/>
        </a:p>
      </dgm:t>
    </dgm:pt>
    <dgm:pt modelId="{B76AAA10-C6B8-47B2-93FA-2443798014C7}" type="sibTrans" cxnId="{F70301A6-1769-4A85-B1B7-D35223B9529D}">
      <dgm:prSet/>
      <dgm:spPr/>
      <dgm:t>
        <a:bodyPr/>
        <a:lstStyle/>
        <a:p>
          <a:endParaRPr lang="en-US"/>
        </a:p>
      </dgm:t>
    </dgm:pt>
    <dgm:pt modelId="{E88FA9F5-53B8-41B4-B243-1CD6D1D24EC9}">
      <dgm:prSet/>
      <dgm:spPr/>
      <dgm:t>
        <a:bodyPr/>
        <a:lstStyle/>
        <a:p>
          <a:r>
            <a:rPr lang="en-US"/>
            <a:t>Bike ways / Bike paths</a:t>
          </a:r>
        </a:p>
      </dgm:t>
    </dgm:pt>
    <dgm:pt modelId="{D891E5CD-C101-4FF9-BFA7-5AEDF78A6BFB}" type="parTrans" cxnId="{C9C34A9A-4E30-4D4F-948E-5A3AEFEBDE7D}">
      <dgm:prSet/>
      <dgm:spPr/>
      <dgm:t>
        <a:bodyPr/>
        <a:lstStyle/>
        <a:p>
          <a:endParaRPr lang="en-US"/>
        </a:p>
      </dgm:t>
    </dgm:pt>
    <dgm:pt modelId="{C568F6D8-3A52-4F0C-A9BB-C134F7481DA8}" type="sibTrans" cxnId="{C9C34A9A-4E30-4D4F-948E-5A3AEFEBDE7D}">
      <dgm:prSet/>
      <dgm:spPr/>
      <dgm:t>
        <a:bodyPr/>
        <a:lstStyle/>
        <a:p>
          <a:endParaRPr lang="en-US"/>
        </a:p>
      </dgm:t>
    </dgm:pt>
    <dgm:pt modelId="{3C087835-CBF9-4772-9B98-8C84B25FBD3D}">
      <dgm:prSet/>
      <dgm:spPr/>
      <dgm:t>
        <a:bodyPr/>
        <a:lstStyle/>
        <a:p>
          <a:pPr>
            <a:defRPr b="1"/>
          </a:pPr>
          <a:r>
            <a:rPr lang="en-US"/>
            <a:t>Recreation</a:t>
          </a:r>
        </a:p>
      </dgm:t>
    </dgm:pt>
    <dgm:pt modelId="{CB884B8B-66CB-4C2A-A50A-4E76E90ADC9B}" type="parTrans" cxnId="{8781521D-F932-4015-AE3A-DBFD2A38BEA5}">
      <dgm:prSet/>
      <dgm:spPr/>
      <dgm:t>
        <a:bodyPr/>
        <a:lstStyle/>
        <a:p>
          <a:endParaRPr lang="en-US"/>
        </a:p>
      </dgm:t>
    </dgm:pt>
    <dgm:pt modelId="{177D075F-AD0B-42E5-A9B2-E6A737726790}" type="sibTrans" cxnId="{8781521D-F932-4015-AE3A-DBFD2A38BEA5}">
      <dgm:prSet/>
      <dgm:spPr/>
      <dgm:t>
        <a:bodyPr/>
        <a:lstStyle/>
        <a:p>
          <a:endParaRPr lang="en-US"/>
        </a:p>
      </dgm:t>
    </dgm:pt>
    <dgm:pt modelId="{44AB52D3-6DF3-42A4-85B6-F2D0F6E8FF2F}">
      <dgm:prSet/>
      <dgm:spPr/>
      <dgm:t>
        <a:bodyPr/>
        <a:lstStyle/>
        <a:p>
          <a:r>
            <a:rPr lang="en-US"/>
            <a:t>Ballfields</a:t>
          </a:r>
        </a:p>
      </dgm:t>
    </dgm:pt>
    <dgm:pt modelId="{184CA00F-5BA7-4F1A-994E-1529CF0715ED}" type="parTrans" cxnId="{BF061681-CE1D-4DCB-91A6-E85F059AFA5C}">
      <dgm:prSet/>
      <dgm:spPr/>
      <dgm:t>
        <a:bodyPr/>
        <a:lstStyle/>
        <a:p>
          <a:endParaRPr lang="en-US"/>
        </a:p>
      </dgm:t>
    </dgm:pt>
    <dgm:pt modelId="{547721E2-A834-4E6D-9AE7-CC3F8C362A59}" type="sibTrans" cxnId="{BF061681-CE1D-4DCB-91A6-E85F059AFA5C}">
      <dgm:prSet/>
      <dgm:spPr/>
      <dgm:t>
        <a:bodyPr/>
        <a:lstStyle/>
        <a:p>
          <a:endParaRPr lang="en-US"/>
        </a:p>
      </dgm:t>
    </dgm:pt>
    <dgm:pt modelId="{AAA7C01D-629C-4C74-9EF4-AAA90EF67760}">
      <dgm:prSet/>
      <dgm:spPr/>
      <dgm:t>
        <a:bodyPr/>
        <a:lstStyle/>
        <a:p>
          <a:r>
            <a:rPr lang="en-US"/>
            <a:t>Playgrounds</a:t>
          </a:r>
        </a:p>
      </dgm:t>
    </dgm:pt>
    <dgm:pt modelId="{5E866624-5943-44C0-890E-D6A3FB70925C}" type="parTrans" cxnId="{845352C3-E10A-45E4-AA59-B749467A98D5}">
      <dgm:prSet/>
      <dgm:spPr/>
      <dgm:t>
        <a:bodyPr/>
        <a:lstStyle/>
        <a:p>
          <a:endParaRPr lang="en-US"/>
        </a:p>
      </dgm:t>
    </dgm:pt>
    <dgm:pt modelId="{45C8D390-4D58-4F30-8511-976497DD909F}" type="sibTrans" cxnId="{845352C3-E10A-45E4-AA59-B749467A98D5}">
      <dgm:prSet/>
      <dgm:spPr/>
      <dgm:t>
        <a:bodyPr/>
        <a:lstStyle/>
        <a:p>
          <a:endParaRPr lang="en-US"/>
        </a:p>
      </dgm:t>
    </dgm:pt>
    <dgm:pt modelId="{653411D4-A75A-43FB-AD19-2DDF057E3D5A}">
      <dgm:prSet/>
      <dgm:spPr/>
      <dgm:t>
        <a:bodyPr/>
        <a:lstStyle/>
        <a:p>
          <a:r>
            <a:rPr lang="en-US"/>
            <a:t>Golf Course</a:t>
          </a:r>
        </a:p>
      </dgm:t>
    </dgm:pt>
    <dgm:pt modelId="{94B21F57-2AB9-4805-AB51-6EF54927D61B}" type="parTrans" cxnId="{0BDDC329-A252-4161-A4EA-6833F2E21104}">
      <dgm:prSet/>
      <dgm:spPr/>
      <dgm:t>
        <a:bodyPr/>
        <a:lstStyle/>
        <a:p>
          <a:endParaRPr lang="en-US"/>
        </a:p>
      </dgm:t>
    </dgm:pt>
    <dgm:pt modelId="{A3C99E85-4393-4AC1-8E06-D32A0C4D5EC4}" type="sibTrans" cxnId="{0BDDC329-A252-4161-A4EA-6833F2E21104}">
      <dgm:prSet/>
      <dgm:spPr/>
      <dgm:t>
        <a:bodyPr/>
        <a:lstStyle/>
        <a:p>
          <a:endParaRPr lang="en-US"/>
        </a:p>
      </dgm:t>
    </dgm:pt>
    <dgm:pt modelId="{D9DA0EE2-7CC5-4581-A673-6E0076CA33A0}" type="pres">
      <dgm:prSet presAssocID="{D3AD71A5-DA37-4351-8C13-F3301506DCA5}" presName="root" presStyleCnt="0">
        <dgm:presLayoutVars>
          <dgm:dir/>
          <dgm:resizeHandles val="exact"/>
        </dgm:presLayoutVars>
      </dgm:prSet>
      <dgm:spPr/>
    </dgm:pt>
    <dgm:pt modelId="{9D6A8B40-7CDA-4478-8037-BFC2CA096291}" type="pres">
      <dgm:prSet presAssocID="{B7BEFE36-A681-4852-B38C-DB69A6A589E2}" presName="compNode" presStyleCnt="0"/>
      <dgm:spPr/>
    </dgm:pt>
    <dgm:pt modelId="{DF55B12B-6163-4C14-BAC2-CFFFF4D2D3D8}" type="pres">
      <dgm:prSet presAssocID="{B7BEFE36-A681-4852-B38C-DB69A6A589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5BBC9857-0796-4CAF-94F7-F62BE7E24AF5}" type="pres">
      <dgm:prSet presAssocID="{B7BEFE36-A681-4852-B38C-DB69A6A589E2}" presName="iconSpace" presStyleCnt="0"/>
      <dgm:spPr/>
    </dgm:pt>
    <dgm:pt modelId="{220F236C-6882-4701-A49F-A4EFC845039E}" type="pres">
      <dgm:prSet presAssocID="{B7BEFE36-A681-4852-B38C-DB69A6A589E2}" presName="parTx" presStyleLbl="revTx" presStyleIdx="0" presStyleCnt="6">
        <dgm:presLayoutVars>
          <dgm:chMax val="0"/>
          <dgm:chPref val="0"/>
        </dgm:presLayoutVars>
      </dgm:prSet>
      <dgm:spPr/>
    </dgm:pt>
    <dgm:pt modelId="{EFD1C01A-9AC4-4426-BB49-391F856068FC}" type="pres">
      <dgm:prSet presAssocID="{B7BEFE36-A681-4852-B38C-DB69A6A589E2}" presName="txSpace" presStyleCnt="0"/>
      <dgm:spPr/>
    </dgm:pt>
    <dgm:pt modelId="{E9012795-7B60-459C-9EA8-D317443E330F}" type="pres">
      <dgm:prSet presAssocID="{B7BEFE36-A681-4852-B38C-DB69A6A589E2}" presName="desTx" presStyleLbl="revTx" presStyleIdx="1" presStyleCnt="6">
        <dgm:presLayoutVars/>
      </dgm:prSet>
      <dgm:spPr/>
    </dgm:pt>
    <dgm:pt modelId="{CDF516F3-CFD2-4789-9A35-A476450201EB}" type="pres">
      <dgm:prSet presAssocID="{721392DF-3A18-49E1-A48B-96DD9055A16D}" presName="sibTrans" presStyleCnt="0"/>
      <dgm:spPr/>
    </dgm:pt>
    <dgm:pt modelId="{860C82FC-6902-4B0D-83F2-CBD225290D87}" type="pres">
      <dgm:prSet presAssocID="{FCDB481E-9B0B-423C-810A-11B0DFE24B92}" presName="compNode" presStyleCnt="0"/>
      <dgm:spPr/>
    </dgm:pt>
    <dgm:pt modelId="{523D19A4-F8F5-4F63-AC58-8682D5CB516C}" type="pres">
      <dgm:prSet presAssocID="{FCDB481E-9B0B-423C-810A-11B0DFE24B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ke"/>
        </a:ext>
      </dgm:extLst>
    </dgm:pt>
    <dgm:pt modelId="{00B0570C-7149-4A4D-AAD8-D5EA5CB54FBC}" type="pres">
      <dgm:prSet presAssocID="{FCDB481E-9B0B-423C-810A-11B0DFE24B92}" presName="iconSpace" presStyleCnt="0"/>
      <dgm:spPr/>
    </dgm:pt>
    <dgm:pt modelId="{B3CBDD81-2E1A-4937-BE82-4AC102A74488}" type="pres">
      <dgm:prSet presAssocID="{FCDB481E-9B0B-423C-810A-11B0DFE24B92}" presName="parTx" presStyleLbl="revTx" presStyleIdx="2" presStyleCnt="6">
        <dgm:presLayoutVars>
          <dgm:chMax val="0"/>
          <dgm:chPref val="0"/>
        </dgm:presLayoutVars>
      </dgm:prSet>
      <dgm:spPr/>
    </dgm:pt>
    <dgm:pt modelId="{E75CC09A-7ABF-4C00-ABB6-429199303F19}" type="pres">
      <dgm:prSet presAssocID="{FCDB481E-9B0B-423C-810A-11B0DFE24B92}" presName="txSpace" presStyleCnt="0"/>
      <dgm:spPr/>
    </dgm:pt>
    <dgm:pt modelId="{5B7EA32F-2F77-413A-939A-6CDAFCD4D487}" type="pres">
      <dgm:prSet presAssocID="{FCDB481E-9B0B-423C-810A-11B0DFE24B92}" presName="desTx" presStyleLbl="revTx" presStyleIdx="3" presStyleCnt="6">
        <dgm:presLayoutVars/>
      </dgm:prSet>
      <dgm:spPr/>
    </dgm:pt>
    <dgm:pt modelId="{13B77349-6DB5-496B-897B-83C3DC1B398E}" type="pres">
      <dgm:prSet presAssocID="{54D19B97-74CF-49B8-A8D3-D813717C8B28}" presName="sibTrans" presStyleCnt="0"/>
      <dgm:spPr/>
    </dgm:pt>
    <dgm:pt modelId="{98F65CD3-1301-4B16-9DFF-BCD72624354D}" type="pres">
      <dgm:prSet presAssocID="{3C087835-CBF9-4772-9B98-8C84B25FBD3D}" presName="compNode" presStyleCnt="0"/>
      <dgm:spPr/>
    </dgm:pt>
    <dgm:pt modelId="{38560A92-ADCC-4EBF-AEFF-26A132193FDC}" type="pres">
      <dgm:prSet presAssocID="{3C087835-CBF9-4772-9B98-8C84B25FBD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olf"/>
        </a:ext>
      </dgm:extLst>
    </dgm:pt>
    <dgm:pt modelId="{71A33032-C50E-49C6-A317-806570F9E678}" type="pres">
      <dgm:prSet presAssocID="{3C087835-CBF9-4772-9B98-8C84B25FBD3D}" presName="iconSpace" presStyleCnt="0"/>
      <dgm:spPr/>
    </dgm:pt>
    <dgm:pt modelId="{A9817838-7974-4965-A7CB-E1D89A0DE0F1}" type="pres">
      <dgm:prSet presAssocID="{3C087835-CBF9-4772-9B98-8C84B25FBD3D}" presName="parTx" presStyleLbl="revTx" presStyleIdx="4" presStyleCnt="6">
        <dgm:presLayoutVars>
          <dgm:chMax val="0"/>
          <dgm:chPref val="0"/>
        </dgm:presLayoutVars>
      </dgm:prSet>
      <dgm:spPr/>
    </dgm:pt>
    <dgm:pt modelId="{78A81D21-2B07-4B8A-B273-CF255953B577}" type="pres">
      <dgm:prSet presAssocID="{3C087835-CBF9-4772-9B98-8C84B25FBD3D}" presName="txSpace" presStyleCnt="0"/>
      <dgm:spPr/>
    </dgm:pt>
    <dgm:pt modelId="{C3F746BB-CFD8-4272-BDAA-640C0D3FCC51}" type="pres">
      <dgm:prSet presAssocID="{3C087835-CBF9-4772-9B98-8C84B25FBD3D}" presName="desTx" presStyleLbl="revTx" presStyleIdx="5" presStyleCnt="6">
        <dgm:presLayoutVars/>
      </dgm:prSet>
      <dgm:spPr/>
    </dgm:pt>
  </dgm:ptLst>
  <dgm:cxnLst>
    <dgm:cxn modelId="{F1D54E19-FE88-4682-AD18-C82978BB73FC}" srcId="{D3AD71A5-DA37-4351-8C13-F3301506DCA5}" destId="{FCDB481E-9B0B-423C-810A-11B0DFE24B92}" srcOrd="1" destOrd="0" parTransId="{3C02B0FC-4404-485E-9F29-DFEBEC3B5819}" sibTransId="{54D19B97-74CF-49B8-A8D3-D813717C8B28}"/>
    <dgm:cxn modelId="{8781521D-F932-4015-AE3A-DBFD2A38BEA5}" srcId="{D3AD71A5-DA37-4351-8C13-F3301506DCA5}" destId="{3C087835-CBF9-4772-9B98-8C84B25FBD3D}" srcOrd="2" destOrd="0" parTransId="{CB884B8B-66CB-4C2A-A50A-4E76E90ADC9B}" sibTransId="{177D075F-AD0B-42E5-A9B2-E6A737726790}"/>
    <dgm:cxn modelId="{4BD41C1E-5883-4A5A-BBD3-5C3592AC71D8}" type="presOf" srcId="{653411D4-A75A-43FB-AD19-2DDF057E3D5A}" destId="{C3F746BB-CFD8-4272-BDAA-640C0D3FCC51}" srcOrd="0" destOrd="2" presId="urn:microsoft.com/office/officeart/2018/5/layout/CenteredIconLabelDescriptionList"/>
    <dgm:cxn modelId="{BB79E623-46C7-42D3-BFAF-82A49721F951}" type="presOf" srcId="{E27E7EC4-7F70-4488-968D-B1D9C67A3418}" destId="{5B7EA32F-2F77-413A-939A-6CDAFCD4D487}" srcOrd="0" destOrd="0" presId="urn:microsoft.com/office/officeart/2018/5/layout/CenteredIconLabelDescriptionList"/>
    <dgm:cxn modelId="{4A711D29-9877-4B17-B40A-36DA82AC015A}" type="presOf" srcId="{AAA7C01D-629C-4C74-9EF4-AAA90EF67760}" destId="{C3F746BB-CFD8-4272-BDAA-640C0D3FCC51}" srcOrd="0" destOrd="1" presId="urn:microsoft.com/office/officeart/2018/5/layout/CenteredIconLabelDescriptionList"/>
    <dgm:cxn modelId="{0BDDC329-A252-4161-A4EA-6833F2E21104}" srcId="{3C087835-CBF9-4772-9B98-8C84B25FBD3D}" destId="{653411D4-A75A-43FB-AD19-2DDF057E3D5A}" srcOrd="2" destOrd="0" parTransId="{94B21F57-2AB9-4805-AB51-6EF54927D61B}" sibTransId="{A3C99E85-4393-4AC1-8E06-D32A0C4D5EC4}"/>
    <dgm:cxn modelId="{2942956B-D875-4283-82F6-777FC0E3E198}" type="presOf" srcId="{FCDB481E-9B0B-423C-810A-11B0DFE24B92}" destId="{B3CBDD81-2E1A-4937-BE82-4AC102A74488}" srcOrd="0" destOrd="0" presId="urn:microsoft.com/office/officeart/2018/5/layout/CenteredIconLabelDescriptionList"/>
    <dgm:cxn modelId="{45BA7852-B6D1-4E4A-9A60-916A36789121}" type="presOf" srcId="{3C087835-CBF9-4772-9B98-8C84B25FBD3D}" destId="{A9817838-7974-4965-A7CB-E1D89A0DE0F1}" srcOrd="0" destOrd="0" presId="urn:microsoft.com/office/officeart/2018/5/layout/CenteredIconLabelDescriptionList"/>
    <dgm:cxn modelId="{BF061681-CE1D-4DCB-91A6-E85F059AFA5C}" srcId="{3C087835-CBF9-4772-9B98-8C84B25FBD3D}" destId="{44AB52D3-6DF3-42A4-85B6-F2D0F6E8FF2F}" srcOrd="0" destOrd="0" parTransId="{184CA00F-5BA7-4F1A-994E-1529CF0715ED}" sibTransId="{547721E2-A834-4E6D-9AE7-CC3F8C362A59}"/>
    <dgm:cxn modelId="{808DC783-02DE-456A-A054-D894123372B5}" type="presOf" srcId="{44AB52D3-6DF3-42A4-85B6-F2D0F6E8FF2F}" destId="{C3F746BB-CFD8-4272-BDAA-640C0D3FCC51}" srcOrd="0" destOrd="0" presId="urn:microsoft.com/office/officeart/2018/5/layout/CenteredIconLabelDescriptionList"/>
    <dgm:cxn modelId="{782F798B-76CC-4817-861E-1F5CA21803D3}" type="presOf" srcId="{B7BEFE36-A681-4852-B38C-DB69A6A589E2}" destId="{220F236C-6882-4701-A49F-A4EFC845039E}" srcOrd="0" destOrd="0" presId="urn:microsoft.com/office/officeart/2018/5/layout/CenteredIconLabelDescriptionList"/>
    <dgm:cxn modelId="{C9C34A9A-4E30-4D4F-948E-5A3AEFEBDE7D}" srcId="{FCDB481E-9B0B-423C-810A-11B0DFE24B92}" destId="{E88FA9F5-53B8-41B4-B243-1CD6D1D24EC9}" srcOrd="1" destOrd="0" parTransId="{D891E5CD-C101-4FF9-BFA7-5AEDF78A6BFB}" sibTransId="{C568F6D8-3A52-4F0C-A9BB-C134F7481DA8}"/>
    <dgm:cxn modelId="{F70301A6-1769-4A85-B1B7-D35223B9529D}" srcId="{FCDB481E-9B0B-423C-810A-11B0DFE24B92}" destId="{E27E7EC4-7F70-4488-968D-B1D9C67A3418}" srcOrd="0" destOrd="0" parTransId="{4D02D821-6E53-4D69-B795-4C2740225C26}" sibTransId="{B76AAA10-C6B8-47B2-93FA-2443798014C7}"/>
    <dgm:cxn modelId="{439F5AB1-2AE0-40CF-B73D-13B285608B20}" type="presOf" srcId="{D3AD71A5-DA37-4351-8C13-F3301506DCA5}" destId="{D9DA0EE2-7CC5-4581-A673-6E0076CA33A0}" srcOrd="0" destOrd="0" presId="urn:microsoft.com/office/officeart/2018/5/layout/CenteredIconLabelDescriptionList"/>
    <dgm:cxn modelId="{50410DC3-0CFE-4E76-B792-BE0C27B2C0B6}" type="presOf" srcId="{E88FA9F5-53B8-41B4-B243-1CD6D1D24EC9}" destId="{5B7EA32F-2F77-413A-939A-6CDAFCD4D487}" srcOrd="0" destOrd="1" presId="urn:microsoft.com/office/officeart/2018/5/layout/CenteredIconLabelDescriptionList"/>
    <dgm:cxn modelId="{845352C3-E10A-45E4-AA59-B749467A98D5}" srcId="{3C087835-CBF9-4772-9B98-8C84B25FBD3D}" destId="{AAA7C01D-629C-4C74-9EF4-AAA90EF67760}" srcOrd="1" destOrd="0" parTransId="{5E866624-5943-44C0-890E-D6A3FB70925C}" sibTransId="{45C8D390-4D58-4F30-8511-976497DD909F}"/>
    <dgm:cxn modelId="{684720F3-5936-45E8-8165-9EC8997F2CAD}" srcId="{D3AD71A5-DA37-4351-8C13-F3301506DCA5}" destId="{B7BEFE36-A681-4852-B38C-DB69A6A589E2}" srcOrd="0" destOrd="0" parTransId="{3137B965-B1CF-4C17-91AE-5C18CD1FB391}" sibTransId="{721392DF-3A18-49E1-A48B-96DD9055A16D}"/>
    <dgm:cxn modelId="{294980AE-054C-4206-9673-90795BBA8897}" type="presParOf" srcId="{D9DA0EE2-7CC5-4581-A673-6E0076CA33A0}" destId="{9D6A8B40-7CDA-4478-8037-BFC2CA096291}" srcOrd="0" destOrd="0" presId="urn:microsoft.com/office/officeart/2018/5/layout/CenteredIconLabelDescriptionList"/>
    <dgm:cxn modelId="{B668A904-B844-415C-80BF-5A61809B2093}" type="presParOf" srcId="{9D6A8B40-7CDA-4478-8037-BFC2CA096291}" destId="{DF55B12B-6163-4C14-BAC2-CFFFF4D2D3D8}" srcOrd="0" destOrd="0" presId="urn:microsoft.com/office/officeart/2018/5/layout/CenteredIconLabelDescriptionList"/>
    <dgm:cxn modelId="{1CE1163A-6B8C-49A0-93C2-AC64C8AAD622}" type="presParOf" srcId="{9D6A8B40-7CDA-4478-8037-BFC2CA096291}" destId="{5BBC9857-0796-4CAF-94F7-F62BE7E24AF5}" srcOrd="1" destOrd="0" presId="urn:microsoft.com/office/officeart/2018/5/layout/CenteredIconLabelDescriptionList"/>
    <dgm:cxn modelId="{575987DC-0EB6-456B-BD27-33E1B00EC99B}" type="presParOf" srcId="{9D6A8B40-7CDA-4478-8037-BFC2CA096291}" destId="{220F236C-6882-4701-A49F-A4EFC845039E}" srcOrd="2" destOrd="0" presId="urn:microsoft.com/office/officeart/2018/5/layout/CenteredIconLabelDescriptionList"/>
    <dgm:cxn modelId="{A6D3CD9D-B8D4-4CF9-82B5-E8880AB54E1F}" type="presParOf" srcId="{9D6A8B40-7CDA-4478-8037-BFC2CA096291}" destId="{EFD1C01A-9AC4-4426-BB49-391F856068FC}" srcOrd="3" destOrd="0" presId="urn:microsoft.com/office/officeart/2018/5/layout/CenteredIconLabelDescriptionList"/>
    <dgm:cxn modelId="{421D9824-1C1C-4D51-A78A-7FE0FE93ED28}" type="presParOf" srcId="{9D6A8B40-7CDA-4478-8037-BFC2CA096291}" destId="{E9012795-7B60-459C-9EA8-D317443E330F}" srcOrd="4" destOrd="0" presId="urn:microsoft.com/office/officeart/2018/5/layout/CenteredIconLabelDescriptionList"/>
    <dgm:cxn modelId="{6D1D0DEF-F633-4CF4-A2C5-3BFA27142727}" type="presParOf" srcId="{D9DA0EE2-7CC5-4581-A673-6E0076CA33A0}" destId="{CDF516F3-CFD2-4789-9A35-A476450201EB}" srcOrd="1" destOrd="0" presId="urn:microsoft.com/office/officeart/2018/5/layout/CenteredIconLabelDescriptionList"/>
    <dgm:cxn modelId="{84889654-A3A6-4E74-83D2-3BA7712B2F9B}" type="presParOf" srcId="{D9DA0EE2-7CC5-4581-A673-6E0076CA33A0}" destId="{860C82FC-6902-4B0D-83F2-CBD225290D87}" srcOrd="2" destOrd="0" presId="urn:microsoft.com/office/officeart/2018/5/layout/CenteredIconLabelDescriptionList"/>
    <dgm:cxn modelId="{BA2BE1E4-2ECE-4E13-9ED1-B4CBD563DFA5}" type="presParOf" srcId="{860C82FC-6902-4B0D-83F2-CBD225290D87}" destId="{523D19A4-F8F5-4F63-AC58-8682D5CB516C}" srcOrd="0" destOrd="0" presId="urn:microsoft.com/office/officeart/2018/5/layout/CenteredIconLabelDescriptionList"/>
    <dgm:cxn modelId="{3350CA32-50F4-446C-A672-A6C76B3E35E3}" type="presParOf" srcId="{860C82FC-6902-4B0D-83F2-CBD225290D87}" destId="{00B0570C-7149-4A4D-AAD8-D5EA5CB54FBC}" srcOrd="1" destOrd="0" presId="urn:microsoft.com/office/officeart/2018/5/layout/CenteredIconLabelDescriptionList"/>
    <dgm:cxn modelId="{C756721F-A599-4AF3-A9F3-146474318CB4}" type="presParOf" srcId="{860C82FC-6902-4B0D-83F2-CBD225290D87}" destId="{B3CBDD81-2E1A-4937-BE82-4AC102A74488}" srcOrd="2" destOrd="0" presId="urn:microsoft.com/office/officeart/2018/5/layout/CenteredIconLabelDescriptionList"/>
    <dgm:cxn modelId="{26690849-A429-4BF3-85E4-184DF150F994}" type="presParOf" srcId="{860C82FC-6902-4B0D-83F2-CBD225290D87}" destId="{E75CC09A-7ABF-4C00-ABB6-429199303F19}" srcOrd="3" destOrd="0" presId="urn:microsoft.com/office/officeart/2018/5/layout/CenteredIconLabelDescriptionList"/>
    <dgm:cxn modelId="{45B48940-3305-4CAE-9BA4-7B426BD434B9}" type="presParOf" srcId="{860C82FC-6902-4B0D-83F2-CBD225290D87}" destId="{5B7EA32F-2F77-413A-939A-6CDAFCD4D487}" srcOrd="4" destOrd="0" presId="urn:microsoft.com/office/officeart/2018/5/layout/CenteredIconLabelDescriptionList"/>
    <dgm:cxn modelId="{8F09056A-DE9C-4632-BBEA-6B9952C8C222}" type="presParOf" srcId="{D9DA0EE2-7CC5-4581-A673-6E0076CA33A0}" destId="{13B77349-6DB5-496B-897B-83C3DC1B398E}" srcOrd="3" destOrd="0" presId="urn:microsoft.com/office/officeart/2018/5/layout/CenteredIconLabelDescriptionList"/>
    <dgm:cxn modelId="{C47B949E-4F0C-4369-BBE6-AA5AA75A468E}" type="presParOf" srcId="{D9DA0EE2-7CC5-4581-A673-6E0076CA33A0}" destId="{98F65CD3-1301-4B16-9DFF-BCD72624354D}" srcOrd="4" destOrd="0" presId="urn:microsoft.com/office/officeart/2018/5/layout/CenteredIconLabelDescriptionList"/>
    <dgm:cxn modelId="{1E2780B7-848A-4CC9-B7E8-7E365A213C4A}" type="presParOf" srcId="{98F65CD3-1301-4B16-9DFF-BCD72624354D}" destId="{38560A92-ADCC-4EBF-AEFF-26A132193FDC}" srcOrd="0" destOrd="0" presId="urn:microsoft.com/office/officeart/2018/5/layout/CenteredIconLabelDescriptionList"/>
    <dgm:cxn modelId="{F6DC8ABC-0FB8-4706-8C05-4F7AA0875515}" type="presParOf" srcId="{98F65CD3-1301-4B16-9DFF-BCD72624354D}" destId="{71A33032-C50E-49C6-A317-806570F9E678}" srcOrd="1" destOrd="0" presId="urn:microsoft.com/office/officeart/2018/5/layout/CenteredIconLabelDescriptionList"/>
    <dgm:cxn modelId="{499D079A-33B2-443F-84A0-57C0E8BEA987}" type="presParOf" srcId="{98F65CD3-1301-4B16-9DFF-BCD72624354D}" destId="{A9817838-7974-4965-A7CB-E1D89A0DE0F1}" srcOrd="2" destOrd="0" presId="urn:microsoft.com/office/officeart/2018/5/layout/CenteredIconLabelDescriptionList"/>
    <dgm:cxn modelId="{5B6B60D7-BC41-4AAC-B35C-F956AC763493}" type="presParOf" srcId="{98F65CD3-1301-4B16-9DFF-BCD72624354D}" destId="{78A81D21-2B07-4B8A-B273-CF255953B577}" srcOrd="3" destOrd="0" presId="urn:microsoft.com/office/officeart/2018/5/layout/CenteredIconLabelDescriptionList"/>
    <dgm:cxn modelId="{DBE7FBD5-55D7-40C5-99A5-8ADD2CD8AEF1}" type="presParOf" srcId="{98F65CD3-1301-4B16-9DFF-BCD72624354D}" destId="{C3F746BB-CFD8-4272-BDAA-640C0D3FCC5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C38008-9982-48B9-92F0-5AA2CE1D3C1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F2DD8D3-5EE2-4834-BEDF-64F43FAA4783}">
      <dgm:prSet/>
      <dgm:spPr/>
      <dgm:t>
        <a:bodyPr/>
        <a:lstStyle/>
        <a:p>
          <a:r>
            <a:rPr lang="en-US"/>
            <a:t>From 1922 through 1977, this Brownfield site was the location of a petroleum storage terminal. Investigations found releases of petroleum in soil and groundwater.</a:t>
          </a:r>
        </a:p>
      </dgm:t>
    </dgm:pt>
    <dgm:pt modelId="{D26F140C-2605-4FDC-AA4F-C0B4E3B39E27}" type="parTrans" cxnId="{57BEB13C-F4EC-43D2-974B-9E3E709CE4E8}">
      <dgm:prSet/>
      <dgm:spPr/>
      <dgm:t>
        <a:bodyPr/>
        <a:lstStyle/>
        <a:p>
          <a:endParaRPr lang="en-US"/>
        </a:p>
      </dgm:t>
    </dgm:pt>
    <dgm:pt modelId="{73FE0E00-0160-43DF-BEEA-E27762A4F019}" type="sibTrans" cxnId="{57BEB13C-F4EC-43D2-974B-9E3E709CE4E8}">
      <dgm:prSet/>
      <dgm:spPr/>
      <dgm:t>
        <a:bodyPr/>
        <a:lstStyle/>
        <a:p>
          <a:endParaRPr lang="en-US"/>
        </a:p>
      </dgm:t>
    </dgm:pt>
    <dgm:pt modelId="{8EAF1A10-A46C-4BFC-B5A9-1D9FEA62EDB7}">
      <dgm:prSet/>
      <dgm:spPr/>
      <dgm:t>
        <a:bodyPr/>
        <a:lstStyle/>
        <a:p>
          <a:r>
            <a:rPr lang="en-US"/>
            <a:t>Festival Pier is currently one of the few riverfront access points in the City of Pawtucket. It serves as home to the Rhode Island Dragon Boat Races and Taiwan Day Festival, and provides picnicking, a boat launch, and fishing.</a:t>
          </a:r>
        </a:p>
      </dgm:t>
    </dgm:pt>
    <dgm:pt modelId="{1E59A14A-2C20-44E1-8CF8-DADA178967DB}" type="parTrans" cxnId="{5AC98086-DBF0-4CC2-9C80-AD8752822470}">
      <dgm:prSet/>
      <dgm:spPr/>
      <dgm:t>
        <a:bodyPr/>
        <a:lstStyle/>
        <a:p>
          <a:endParaRPr lang="en-US"/>
        </a:p>
      </dgm:t>
    </dgm:pt>
    <dgm:pt modelId="{68C134BB-073F-45A8-A5B9-0CC2AE910C3B}" type="sibTrans" cxnId="{5AC98086-DBF0-4CC2-9C80-AD8752822470}">
      <dgm:prSet/>
      <dgm:spPr/>
      <dgm:t>
        <a:bodyPr/>
        <a:lstStyle/>
        <a:p>
          <a:endParaRPr lang="en-US"/>
        </a:p>
      </dgm:t>
    </dgm:pt>
    <dgm:pt modelId="{CEF71DDF-5D0C-4B65-93F8-6916DB720FD8}">
      <dgm:prSet/>
      <dgm:spPr/>
      <dgm:t>
        <a:bodyPr/>
        <a:lstStyle/>
        <a:p>
          <a:r>
            <a:rPr lang="en-US"/>
            <a:t>Awarded TBA, 128(a), EPA Cleanup Grant, RIDEM Grant for Open Space, US Fish &amp; Wildlife Boat Ramp, Community Development Grant – </a:t>
          </a:r>
          <a:r>
            <a:rPr lang="en-US" b="1"/>
            <a:t>over $2 million in assessment, remediation, and redevelopment was awarded</a:t>
          </a:r>
          <a:endParaRPr lang="en-US"/>
        </a:p>
      </dgm:t>
    </dgm:pt>
    <dgm:pt modelId="{95D01783-F3D2-46AF-A647-4E3ECFCAEE61}" type="parTrans" cxnId="{97F66BF5-D103-45E2-BFD6-0DB1B97D60AE}">
      <dgm:prSet/>
      <dgm:spPr/>
      <dgm:t>
        <a:bodyPr/>
        <a:lstStyle/>
        <a:p>
          <a:endParaRPr lang="en-US"/>
        </a:p>
      </dgm:t>
    </dgm:pt>
    <dgm:pt modelId="{98679BB8-6D51-4C74-ABCB-149F87D0B513}" type="sibTrans" cxnId="{97F66BF5-D103-45E2-BFD6-0DB1B97D60AE}">
      <dgm:prSet/>
      <dgm:spPr/>
      <dgm:t>
        <a:bodyPr/>
        <a:lstStyle/>
        <a:p>
          <a:endParaRPr lang="en-US"/>
        </a:p>
      </dgm:t>
    </dgm:pt>
    <dgm:pt modelId="{44396357-97A3-4D92-9B6F-69289FBEACD2}" type="pres">
      <dgm:prSet presAssocID="{6FC38008-9982-48B9-92F0-5AA2CE1D3C1A}" presName="diagram" presStyleCnt="0">
        <dgm:presLayoutVars>
          <dgm:dir/>
          <dgm:resizeHandles val="exact"/>
        </dgm:presLayoutVars>
      </dgm:prSet>
      <dgm:spPr/>
    </dgm:pt>
    <dgm:pt modelId="{AFEA3CA4-BAA2-4076-A84C-DFCCE9F72F1C}" type="pres">
      <dgm:prSet presAssocID="{CF2DD8D3-5EE2-4834-BEDF-64F43FAA4783}" presName="node" presStyleLbl="node1" presStyleIdx="0" presStyleCnt="3">
        <dgm:presLayoutVars>
          <dgm:bulletEnabled val="1"/>
        </dgm:presLayoutVars>
      </dgm:prSet>
      <dgm:spPr/>
    </dgm:pt>
    <dgm:pt modelId="{EA8E4C87-9AF6-4B47-A2F8-95ACE08B1103}" type="pres">
      <dgm:prSet presAssocID="{73FE0E00-0160-43DF-BEEA-E27762A4F019}" presName="sibTrans" presStyleCnt="0"/>
      <dgm:spPr/>
    </dgm:pt>
    <dgm:pt modelId="{6417F5A2-A037-48FD-BF0B-6A4EB7955CFE}" type="pres">
      <dgm:prSet presAssocID="{8EAF1A10-A46C-4BFC-B5A9-1D9FEA62EDB7}" presName="node" presStyleLbl="node1" presStyleIdx="1" presStyleCnt="3">
        <dgm:presLayoutVars>
          <dgm:bulletEnabled val="1"/>
        </dgm:presLayoutVars>
      </dgm:prSet>
      <dgm:spPr/>
    </dgm:pt>
    <dgm:pt modelId="{527BF234-75A4-4672-BAA4-5C1924053655}" type="pres">
      <dgm:prSet presAssocID="{68C134BB-073F-45A8-A5B9-0CC2AE910C3B}" presName="sibTrans" presStyleCnt="0"/>
      <dgm:spPr/>
    </dgm:pt>
    <dgm:pt modelId="{1CD31684-F95D-4AE1-B25B-64BBE8E38B3B}" type="pres">
      <dgm:prSet presAssocID="{CEF71DDF-5D0C-4B65-93F8-6916DB720FD8}" presName="node" presStyleLbl="node1" presStyleIdx="2" presStyleCnt="3">
        <dgm:presLayoutVars>
          <dgm:bulletEnabled val="1"/>
        </dgm:presLayoutVars>
      </dgm:prSet>
      <dgm:spPr/>
    </dgm:pt>
  </dgm:ptLst>
  <dgm:cxnLst>
    <dgm:cxn modelId="{04FAFA04-0A50-4216-BA7F-ABF498C92244}" type="presOf" srcId="{6FC38008-9982-48B9-92F0-5AA2CE1D3C1A}" destId="{44396357-97A3-4D92-9B6F-69289FBEACD2}" srcOrd="0" destOrd="0" presId="urn:microsoft.com/office/officeart/2005/8/layout/default"/>
    <dgm:cxn modelId="{4E583C0E-B580-45E7-AC90-D053186DE341}" type="presOf" srcId="{CF2DD8D3-5EE2-4834-BEDF-64F43FAA4783}" destId="{AFEA3CA4-BAA2-4076-A84C-DFCCE9F72F1C}" srcOrd="0" destOrd="0" presId="urn:microsoft.com/office/officeart/2005/8/layout/default"/>
    <dgm:cxn modelId="{F1A99A32-463F-4466-BEAF-FD5B4DC1121D}" type="presOf" srcId="{CEF71DDF-5D0C-4B65-93F8-6916DB720FD8}" destId="{1CD31684-F95D-4AE1-B25B-64BBE8E38B3B}" srcOrd="0" destOrd="0" presId="urn:microsoft.com/office/officeart/2005/8/layout/default"/>
    <dgm:cxn modelId="{57BEB13C-F4EC-43D2-974B-9E3E709CE4E8}" srcId="{6FC38008-9982-48B9-92F0-5AA2CE1D3C1A}" destId="{CF2DD8D3-5EE2-4834-BEDF-64F43FAA4783}" srcOrd="0" destOrd="0" parTransId="{D26F140C-2605-4FDC-AA4F-C0B4E3B39E27}" sibTransId="{73FE0E00-0160-43DF-BEEA-E27762A4F019}"/>
    <dgm:cxn modelId="{23DFF671-1922-463F-91CA-790530C2DCEB}" type="presOf" srcId="{8EAF1A10-A46C-4BFC-B5A9-1D9FEA62EDB7}" destId="{6417F5A2-A037-48FD-BF0B-6A4EB7955CFE}" srcOrd="0" destOrd="0" presId="urn:microsoft.com/office/officeart/2005/8/layout/default"/>
    <dgm:cxn modelId="{5AC98086-DBF0-4CC2-9C80-AD8752822470}" srcId="{6FC38008-9982-48B9-92F0-5AA2CE1D3C1A}" destId="{8EAF1A10-A46C-4BFC-B5A9-1D9FEA62EDB7}" srcOrd="1" destOrd="0" parTransId="{1E59A14A-2C20-44E1-8CF8-DADA178967DB}" sibTransId="{68C134BB-073F-45A8-A5B9-0CC2AE910C3B}"/>
    <dgm:cxn modelId="{97F66BF5-D103-45E2-BFD6-0DB1B97D60AE}" srcId="{6FC38008-9982-48B9-92F0-5AA2CE1D3C1A}" destId="{CEF71DDF-5D0C-4B65-93F8-6916DB720FD8}" srcOrd="2" destOrd="0" parTransId="{95D01783-F3D2-46AF-A647-4E3ECFCAEE61}" sibTransId="{98679BB8-6D51-4C74-ABCB-149F87D0B513}"/>
    <dgm:cxn modelId="{E68BE540-08BE-4D22-AEF3-51C61E26BCAB}" type="presParOf" srcId="{44396357-97A3-4D92-9B6F-69289FBEACD2}" destId="{AFEA3CA4-BAA2-4076-A84C-DFCCE9F72F1C}" srcOrd="0" destOrd="0" presId="urn:microsoft.com/office/officeart/2005/8/layout/default"/>
    <dgm:cxn modelId="{5E52A400-0C44-4CC7-97D3-7A9E34ECD010}" type="presParOf" srcId="{44396357-97A3-4D92-9B6F-69289FBEACD2}" destId="{EA8E4C87-9AF6-4B47-A2F8-95ACE08B1103}" srcOrd="1" destOrd="0" presId="urn:microsoft.com/office/officeart/2005/8/layout/default"/>
    <dgm:cxn modelId="{D466A0C8-44B6-456E-B480-FA136E00EE66}" type="presParOf" srcId="{44396357-97A3-4D92-9B6F-69289FBEACD2}" destId="{6417F5A2-A037-48FD-BF0B-6A4EB7955CFE}" srcOrd="2" destOrd="0" presId="urn:microsoft.com/office/officeart/2005/8/layout/default"/>
    <dgm:cxn modelId="{2409A63A-46CE-4938-BECB-63CDAA04ACDD}" type="presParOf" srcId="{44396357-97A3-4D92-9B6F-69289FBEACD2}" destId="{527BF234-75A4-4672-BAA4-5C1924053655}" srcOrd="3" destOrd="0" presId="urn:microsoft.com/office/officeart/2005/8/layout/default"/>
    <dgm:cxn modelId="{A339F7D7-DBEF-4705-868C-B9E96BFF7703}" type="presParOf" srcId="{44396357-97A3-4D92-9B6F-69289FBEACD2}" destId="{1CD31684-F95D-4AE1-B25B-64BBE8E38B3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D73649-F9EE-46B6-B73B-CC2A23C7855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BBEC745-30EB-4703-A21E-4DDF3879B6AF}">
      <dgm:prSet/>
      <dgm:spPr/>
      <dgm:t>
        <a:bodyPr/>
        <a:lstStyle/>
        <a:p>
          <a:r>
            <a:rPr lang="en-US" b="0" i="0"/>
            <a:t>The former Riverside Mills began in 1863 as a 4-story mill complex run by the Champlin &amp; Downes Company (woolen &amp; cotton textiles manufacturers). In 1837, the company filed for bankruptcy and the business incorporated under the name of Riverside Worsted Mills. A fire destroyed the Riverside Mills complex in December of 1989.</a:t>
          </a:r>
          <a:endParaRPr lang="en-US"/>
        </a:p>
      </dgm:t>
    </dgm:pt>
    <dgm:pt modelId="{DC0BB9BF-E45A-4FB4-B265-87FB72B6D61C}" type="parTrans" cxnId="{4D8C471B-FFF5-4B8D-B867-1F2E520928AB}">
      <dgm:prSet/>
      <dgm:spPr/>
      <dgm:t>
        <a:bodyPr/>
        <a:lstStyle/>
        <a:p>
          <a:endParaRPr lang="en-US"/>
        </a:p>
      </dgm:t>
    </dgm:pt>
    <dgm:pt modelId="{DC7D4863-4B68-4288-969D-EA0F880E3399}" type="sibTrans" cxnId="{4D8C471B-FFF5-4B8D-B867-1F2E520928AB}">
      <dgm:prSet/>
      <dgm:spPr/>
      <dgm:t>
        <a:bodyPr/>
        <a:lstStyle/>
        <a:p>
          <a:endParaRPr lang="en-US"/>
        </a:p>
      </dgm:t>
    </dgm:pt>
    <dgm:pt modelId="{10DB56C1-F82B-42C0-8952-7AFBFC487C46}">
      <dgm:prSet/>
      <dgm:spPr/>
      <dgm:t>
        <a:bodyPr/>
        <a:lstStyle/>
        <a:p>
          <a:r>
            <a:rPr lang="en-US"/>
            <a:t>The off-road section of pike path opened in Riverside Park opened in September 2007, and the park itself was open and ready in 2008.</a:t>
          </a:r>
        </a:p>
      </dgm:t>
    </dgm:pt>
    <dgm:pt modelId="{08368265-82CA-4996-82AE-CEFB2F2FC789}" type="parTrans" cxnId="{A06DE8A7-7234-4D3A-B233-954F1BAE8F82}">
      <dgm:prSet/>
      <dgm:spPr/>
      <dgm:t>
        <a:bodyPr/>
        <a:lstStyle/>
        <a:p>
          <a:endParaRPr lang="en-US"/>
        </a:p>
      </dgm:t>
    </dgm:pt>
    <dgm:pt modelId="{1813C331-51ED-4E0E-A1B0-F7F4A04D1967}" type="sibTrans" cxnId="{A06DE8A7-7234-4D3A-B233-954F1BAE8F82}">
      <dgm:prSet/>
      <dgm:spPr/>
      <dgm:t>
        <a:bodyPr/>
        <a:lstStyle/>
        <a:p>
          <a:endParaRPr lang="en-US"/>
        </a:p>
      </dgm:t>
    </dgm:pt>
    <dgm:pt modelId="{79A7794E-2BA7-4C64-B762-75FBC96A00E9}">
      <dgm:prSet/>
      <dgm:spPr/>
      <dgm:t>
        <a:bodyPr/>
        <a:lstStyle/>
        <a:p>
          <a:r>
            <a:rPr lang="en-US"/>
            <a:t>Today, the Park is home to the Atlantic Mills fish ladder, Red Shed Bike Shop, a community garden, a portion of the Woonasquatucket River Bike Path, and so much more!</a:t>
          </a:r>
        </a:p>
      </dgm:t>
    </dgm:pt>
    <dgm:pt modelId="{A239CBAD-7D60-4D3C-BFCB-CD47A7585844}" type="parTrans" cxnId="{F90AF8EC-BE8D-4833-9AB3-F7A9E85AD932}">
      <dgm:prSet/>
      <dgm:spPr/>
      <dgm:t>
        <a:bodyPr/>
        <a:lstStyle/>
        <a:p>
          <a:endParaRPr lang="en-US"/>
        </a:p>
      </dgm:t>
    </dgm:pt>
    <dgm:pt modelId="{8DDFBF93-3D80-4514-927C-3CDE55BA6C9D}" type="sibTrans" cxnId="{F90AF8EC-BE8D-4833-9AB3-F7A9E85AD932}">
      <dgm:prSet/>
      <dgm:spPr/>
      <dgm:t>
        <a:bodyPr/>
        <a:lstStyle/>
        <a:p>
          <a:endParaRPr lang="en-US"/>
        </a:p>
      </dgm:t>
    </dgm:pt>
    <dgm:pt modelId="{B36D190A-0036-4B7B-88FE-FC7F3F69D0C2}" type="pres">
      <dgm:prSet presAssocID="{92D73649-F9EE-46B6-B73B-CC2A23C78557}" presName="diagram" presStyleCnt="0">
        <dgm:presLayoutVars>
          <dgm:dir/>
          <dgm:resizeHandles val="exact"/>
        </dgm:presLayoutVars>
      </dgm:prSet>
      <dgm:spPr/>
    </dgm:pt>
    <dgm:pt modelId="{213C78D4-6BD9-4F5F-AB69-40C2793FE7E2}" type="pres">
      <dgm:prSet presAssocID="{5BBEC745-30EB-4703-A21E-4DDF3879B6AF}" presName="node" presStyleLbl="node1" presStyleIdx="0" presStyleCnt="3">
        <dgm:presLayoutVars>
          <dgm:bulletEnabled val="1"/>
        </dgm:presLayoutVars>
      </dgm:prSet>
      <dgm:spPr/>
    </dgm:pt>
    <dgm:pt modelId="{B2442C37-A876-43C8-B538-6F41CD9AE031}" type="pres">
      <dgm:prSet presAssocID="{DC7D4863-4B68-4288-969D-EA0F880E3399}" presName="sibTrans" presStyleCnt="0"/>
      <dgm:spPr/>
    </dgm:pt>
    <dgm:pt modelId="{8389F631-3CB4-4497-BC57-363EBB6F6FDE}" type="pres">
      <dgm:prSet presAssocID="{10DB56C1-F82B-42C0-8952-7AFBFC487C46}" presName="node" presStyleLbl="node1" presStyleIdx="1" presStyleCnt="3">
        <dgm:presLayoutVars>
          <dgm:bulletEnabled val="1"/>
        </dgm:presLayoutVars>
      </dgm:prSet>
      <dgm:spPr/>
    </dgm:pt>
    <dgm:pt modelId="{F1429A52-2B8E-4524-B3F8-1DE4D5CD26C5}" type="pres">
      <dgm:prSet presAssocID="{1813C331-51ED-4E0E-A1B0-F7F4A04D1967}" presName="sibTrans" presStyleCnt="0"/>
      <dgm:spPr/>
    </dgm:pt>
    <dgm:pt modelId="{8D900AF0-C792-42AC-9325-425510A10D3E}" type="pres">
      <dgm:prSet presAssocID="{79A7794E-2BA7-4C64-B762-75FBC96A00E9}" presName="node" presStyleLbl="node1" presStyleIdx="2" presStyleCnt="3">
        <dgm:presLayoutVars>
          <dgm:bulletEnabled val="1"/>
        </dgm:presLayoutVars>
      </dgm:prSet>
      <dgm:spPr/>
    </dgm:pt>
  </dgm:ptLst>
  <dgm:cxnLst>
    <dgm:cxn modelId="{4D8C471B-FFF5-4B8D-B867-1F2E520928AB}" srcId="{92D73649-F9EE-46B6-B73B-CC2A23C78557}" destId="{5BBEC745-30EB-4703-A21E-4DDF3879B6AF}" srcOrd="0" destOrd="0" parTransId="{DC0BB9BF-E45A-4FB4-B265-87FB72B6D61C}" sibTransId="{DC7D4863-4B68-4288-969D-EA0F880E3399}"/>
    <dgm:cxn modelId="{5EC6BC1D-2071-45C6-893E-D1DB63A4D954}" type="presOf" srcId="{5BBEC745-30EB-4703-A21E-4DDF3879B6AF}" destId="{213C78D4-6BD9-4F5F-AB69-40C2793FE7E2}" srcOrd="0" destOrd="0" presId="urn:microsoft.com/office/officeart/2005/8/layout/default"/>
    <dgm:cxn modelId="{373DBA21-E387-46A4-B362-9EAC1CD6EABF}" type="presOf" srcId="{92D73649-F9EE-46B6-B73B-CC2A23C78557}" destId="{B36D190A-0036-4B7B-88FE-FC7F3F69D0C2}" srcOrd="0" destOrd="0" presId="urn:microsoft.com/office/officeart/2005/8/layout/default"/>
    <dgm:cxn modelId="{A06DE8A7-7234-4D3A-B233-954F1BAE8F82}" srcId="{92D73649-F9EE-46B6-B73B-CC2A23C78557}" destId="{10DB56C1-F82B-42C0-8952-7AFBFC487C46}" srcOrd="1" destOrd="0" parTransId="{08368265-82CA-4996-82AE-CEFB2F2FC789}" sibTransId="{1813C331-51ED-4E0E-A1B0-F7F4A04D1967}"/>
    <dgm:cxn modelId="{BFB6DDB0-584A-4417-867B-8259D0B2D3AF}" type="presOf" srcId="{79A7794E-2BA7-4C64-B762-75FBC96A00E9}" destId="{8D900AF0-C792-42AC-9325-425510A10D3E}" srcOrd="0" destOrd="0" presId="urn:microsoft.com/office/officeart/2005/8/layout/default"/>
    <dgm:cxn modelId="{D9D154BE-4D9C-4577-B382-6A1A39A9915D}" type="presOf" srcId="{10DB56C1-F82B-42C0-8952-7AFBFC487C46}" destId="{8389F631-3CB4-4497-BC57-363EBB6F6FDE}" srcOrd="0" destOrd="0" presId="urn:microsoft.com/office/officeart/2005/8/layout/default"/>
    <dgm:cxn modelId="{F90AF8EC-BE8D-4833-9AB3-F7A9E85AD932}" srcId="{92D73649-F9EE-46B6-B73B-CC2A23C78557}" destId="{79A7794E-2BA7-4C64-B762-75FBC96A00E9}" srcOrd="2" destOrd="0" parTransId="{A239CBAD-7D60-4D3C-BFCB-CD47A7585844}" sibTransId="{8DDFBF93-3D80-4514-927C-3CDE55BA6C9D}"/>
    <dgm:cxn modelId="{124A19D4-5A06-45DD-BE93-C6FF2963A71D}" type="presParOf" srcId="{B36D190A-0036-4B7B-88FE-FC7F3F69D0C2}" destId="{213C78D4-6BD9-4F5F-AB69-40C2793FE7E2}" srcOrd="0" destOrd="0" presId="urn:microsoft.com/office/officeart/2005/8/layout/default"/>
    <dgm:cxn modelId="{4B5F34FA-01C9-48B0-855D-0BEF5339FAD7}" type="presParOf" srcId="{B36D190A-0036-4B7B-88FE-FC7F3F69D0C2}" destId="{B2442C37-A876-43C8-B538-6F41CD9AE031}" srcOrd="1" destOrd="0" presId="urn:microsoft.com/office/officeart/2005/8/layout/default"/>
    <dgm:cxn modelId="{9F1D4B47-E6ED-4C66-BF6B-ABA2BB40E5BC}" type="presParOf" srcId="{B36D190A-0036-4B7B-88FE-FC7F3F69D0C2}" destId="{8389F631-3CB4-4497-BC57-363EBB6F6FDE}" srcOrd="2" destOrd="0" presId="urn:microsoft.com/office/officeart/2005/8/layout/default"/>
    <dgm:cxn modelId="{9E0C7CAA-750D-498C-AE91-BD67E7A859F6}" type="presParOf" srcId="{B36D190A-0036-4B7B-88FE-FC7F3F69D0C2}" destId="{F1429A52-2B8E-4524-B3F8-1DE4D5CD26C5}" srcOrd="3" destOrd="0" presId="urn:microsoft.com/office/officeart/2005/8/layout/default"/>
    <dgm:cxn modelId="{92303293-6F4A-4A2C-8B26-F4A3F008D6FE}" type="presParOf" srcId="{B36D190A-0036-4B7B-88FE-FC7F3F69D0C2}" destId="{8D900AF0-C792-42AC-9325-425510A10D3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C7D9C-4912-4A2F-BB10-A6626A120703}">
      <dsp:nvSpPr>
        <dsp:cNvPr id="0" name=""/>
        <dsp:cNvSpPr/>
      </dsp:nvSpPr>
      <dsp:spPr>
        <a:xfrm>
          <a:off x="1589906" y="41753"/>
          <a:ext cx="969957" cy="96995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C2219A-79E5-431B-9D72-44DB32C15222}">
      <dsp:nvSpPr>
        <dsp:cNvPr id="0" name=""/>
        <dsp:cNvSpPr/>
      </dsp:nvSpPr>
      <dsp:spPr>
        <a:xfrm>
          <a:off x="1793597" y="245444"/>
          <a:ext cx="562575" cy="5625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6A345C-9AEB-475A-86AD-F5158C9400D6}">
      <dsp:nvSpPr>
        <dsp:cNvPr id="0" name=""/>
        <dsp:cNvSpPr/>
      </dsp:nvSpPr>
      <dsp:spPr>
        <a:xfrm>
          <a:off x="2767712" y="4175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What is a Brownfield?</a:t>
          </a:r>
        </a:p>
      </dsp:txBody>
      <dsp:txXfrm>
        <a:off x="2767712" y="41753"/>
        <a:ext cx="2286328" cy="969957"/>
      </dsp:txXfrm>
    </dsp:sp>
    <dsp:sp modelId="{E148895C-A6B0-47B7-B3A4-F4775666AD31}">
      <dsp:nvSpPr>
        <dsp:cNvPr id="0" name=""/>
        <dsp:cNvSpPr/>
      </dsp:nvSpPr>
      <dsp:spPr>
        <a:xfrm>
          <a:off x="5452415" y="41753"/>
          <a:ext cx="969957" cy="96995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BD732-C6BF-4F26-A07D-261912821302}">
      <dsp:nvSpPr>
        <dsp:cNvPr id="0" name=""/>
        <dsp:cNvSpPr/>
      </dsp:nvSpPr>
      <dsp:spPr>
        <a:xfrm>
          <a:off x="5656106" y="245444"/>
          <a:ext cx="562575" cy="5625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C3D5EF-7CB2-4A34-81F2-8F77B0480FAB}">
      <dsp:nvSpPr>
        <dsp:cNvPr id="0" name=""/>
        <dsp:cNvSpPr/>
      </dsp:nvSpPr>
      <dsp:spPr>
        <a:xfrm>
          <a:off x="6630221" y="4175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Types of Brownfields</a:t>
          </a:r>
        </a:p>
      </dsp:txBody>
      <dsp:txXfrm>
        <a:off x="6630221" y="41753"/>
        <a:ext cx="2286328" cy="969957"/>
      </dsp:txXfrm>
    </dsp:sp>
    <dsp:sp modelId="{7850412D-5237-4757-9B22-98AEF0632660}">
      <dsp:nvSpPr>
        <dsp:cNvPr id="0" name=""/>
        <dsp:cNvSpPr/>
      </dsp:nvSpPr>
      <dsp:spPr>
        <a:xfrm>
          <a:off x="1589906" y="1782733"/>
          <a:ext cx="969957" cy="96995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B119A2-6610-4EC0-A0FA-28ACA8DFD433}">
      <dsp:nvSpPr>
        <dsp:cNvPr id="0" name=""/>
        <dsp:cNvSpPr/>
      </dsp:nvSpPr>
      <dsp:spPr>
        <a:xfrm>
          <a:off x="1793597" y="1986424"/>
          <a:ext cx="562575" cy="5625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CD55B8-BBE6-488E-9172-2FC2A948FEBB}">
      <dsp:nvSpPr>
        <dsp:cNvPr id="0" name=""/>
        <dsp:cNvSpPr/>
      </dsp:nvSpPr>
      <dsp:spPr>
        <a:xfrm>
          <a:off x="2767712" y="178273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Funding Opportunities</a:t>
          </a:r>
        </a:p>
      </dsp:txBody>
      <dsp:txXfrm>
        <a:off x="2767712" y="1782733"/>
        <a:ext cx="2286328" cy="969957"/>
      </dsp:txXfrm>
    </dsp:sp>
    <dsp:sp modelId="{EB019564-55F4-458C-951C-D575F9D29F72}">
      <dsp:nvSpPr>
        <dsp:cNvPr id="0" name=""/>
        <dsp:cNvSpPr/>
      </dsp:nvSpPr>
      <dsp:spPr>
        <a:xfrm>
          <a:off x="5452415" y="1782733"/>
          <a:ext cx="969957" cy="96995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C428F-DD4B-4C80-BD2A-71C3AB42AF6D}">
      <dsp:nvSpPr>
        <dsp:cNvPr id="0" name=""/>
        <dsp:cNvSpPr/>
      </dsp:nvSpPr>
      <dsp:spPr>
        <a:xfrm>
          <a:off x="5656106" y="1986424"/>
          <a:ext cx="562575" cy="5625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E415F4-19E9-4F88-883B-3899FE7EEFD3}">
      <dsp:nvSpPr>
        <dsp:cNvPr id="0" name=""/>
        <dsp:cNvSpPr/>
      </dsp:nvSpPr>
      <dsp:spPr>
        <a:xfrm>
          <a:off x="6630221" y="178273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Reuse and Redevelopment of Brownfields</a:t>
          </a:r>
        </a:p>
      </dsp:txBody>
      <dsp:txXfrm>
        <a:off x="6630221" y="1782733"/>
        <a:ext cx="2286328" cy="969957"/>
      </dsp:txXfrm>
    </dsp:sp>
    <dsp:sp modelId="{E283EFA2-294B-471B-A26F-07C0CA53176F}">
      <dsp:nvSpPr>
        <dsp:cNvPr id="0" name=""/>
        <dsp:cNvSpPr/>
      </dsp:nvSpPr>
      <dsp:spPr>
        <a:xfrm>
          <a:off x="1589906" y="3523712"/>
          <a:ext cx="969957" cy="96995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AFFF8-2236-4E00-B247-45F660C896A5}">
      <dsp:nvSpPr>
        <dsp:cNvPr id="0" name=""/>
        <dsp:cNvSpPr/>
      </dsp:nvSpPr>
      <dsp:spPr>
        <a:xfrm>
          <a:off x="1793597" y="3727403"/>
          <a:ext cx="562575" cy="5625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D5138B-875F-4FA5-8737-92CA42B569EF}">
      <dsp:nvSpPr>
        <dsp:cNvPr id="0" name=""/>
        <dsp:cNvSpPr/>
      </dsp:nvSpPr>
      <dsp:spPr>
        <a:xfrm>
          <a:off x="2767712" y="3523712"/>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Why transform Brownfields into Green Space?</a:t>
          </a:r>
        </a:p>
      </dsp:txBody>
      <dsp:txXfrm>
        <a:off x="2767712" y="3523712"/>
        <a:ext cx="2286328" cy="969957"/>
      </dsp:txXfrm>
    </dsp:sp>
    <dsp:sp modelId="{2188330C-96B5-4A6D-A977-241B1CE9DA08}">
      <dsp:nvSpPr>
        <dsp:cNvPr id="0" name=""/>
        <dsp:cNvSpPr/>
      </dsp:nvSpPr>
      <dsp:spPr>
        <a:xfrm>
          <a:off x="5452415" y="3523712"/>
          <a:ext cx="969957" cy="96995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D4D3E2-845E-43D0-97CA-3BAC2F9F3877}">
      <dsp:nvSpPr>
        <dsp:cNvPr id="0" name=""/>
        <dsp:cNvSpPr/>
      </dsp:nvSpPr>
      <dsp:spPr>
        <a:xfrm>
          <a:off x="5656106" y="3727403"/>
          <a:ext cx="562575" cy="5625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24BD8-DC22-4601-8349-7A7807408777}">
      <dsp:nvSpPr>
        <dsp:cNvPr id="0" name=""/>
        <dsp:cNvSpPr/>
      </dsp:nvSpPr>
      <dsp:spPr>
        <a:xfrm>
          <a:off x="6630221" y="3523712"/>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Success Stories</a:t>
          </a:r>
        </a:p>
      </dsp:txBody>
      <dsp:txXfrm>
        <a:off x="6630221" y="3523712"/>
        <a:ext cx="2286328" cy="9699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E2B75-56F1-4A48-9A96-DEB861D20D51}">
      <dsp:nvSpPr>
        <dsp:cNvPr id="0" name=""/>
        <dsp:cNvSpPr/>
      </dsp:nvSpPr>
      <dsp:spPr>
        <a:xfrm>
          <a:off x="831" y="662583"/>
          <a:ext cx="3243150" cy="19458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Located along the Woonasquatucket River, the Lincoln Lace and Braid factory was established in 1812 as a manufacturer of fabric. The facility closed in the late 20</a:t>
          </a:r>
          <a:r>
            <a:rPr lang="en-US" sz="1300" kern="1200" baseline="30000" dirty="0"/>
            <a:t>th</a:t>
          </a:r>
          <a:r>
            <a:rPr lang="en-US" sz="1300" kern="1200" dirty="0"/>
            <a:t> century and a fire in 1994 destroyed the main building. The site’s long industrial history and the illegal dumping that occurred after the fire resulted in a host of environmental contaminants.</a:t>
          </a:r>
        </a:p>
      </dsp:txBody>
      <dsp:txXfrm>
        <a:off x="831" y="662583"/>
        <a:ext cx="3243150" cy="1945890"/>
      </dsp:txXfrm>
    </dsp:sp>
    <dsp:sp modelId="{2F382DCF-6B7F-4BE7-9D57-33CDE99CE587}">
      <dsp:nvSpPr>
        <dsp:cNvPr id="0" name=""/>
        <dsp:cNvSpPr/>
      </dsp:nvSpPr>
      <dsp:spPr>
        <a:xfrm>
          <a:off x="3568297" y="662583"/>
          <a:ext cx="3243150" cy="19458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6-acre Lincoln Lace and Braid property is adjacent to residential areas and abuts Merino Park, a large recreational area. Today, the property is part of the Woonasquatucket River Greenway Project.</a:t>
          </a:r>
        </a:p>
      </dsp:txBody>
      <dsp:txXfrm>
        <a:off x="3568297" y="662583"/>
        <a:ext cx="3243150" cy="1945890"/>
      </dsp:txXfrm>
    </dsp:sp>
    <dsp:sp modelId="{733E255F-E071-4C84-AAAD-C057633A2D90}">
      <dsp:nvSpPr>
        <dsp:cNvPr id="0" name=""/>
        <dsp:cNvSpPr/>
      </dsp:nvSpPr>
      <dsp:spPr>
        <a:xfrm>
          <a:off x="1784564" y="2932789"/>
          <a:ext cx="3243150" cy="19458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Awarded EPA Assessment Grant, funds from RI for remediation, EPA Cleanup Grant, RIDEM Oil Spill Restoration Fund, funds from the City of Providence </a:t>
          </a:r>
        </a:p>
      </dsp:txBody>
      <dsp:txXfrm>
        <a:off x="1784564" y="2932789"/>
        <a:ext cx="3243150" cy="19458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EBF3F-514E-4BAE-8CA9-F5CE6B044FBB}">
      <dsp:nvSpPr>
        <dsp:cNvPr id="0" name=""/>
        <dsp:cNvSpPr/>
      </dsp:nvSpPr>
      <dsp:spPr>
        <a:xfrm>
          <a:off x="831" y="662583"/>
          <a:ext cx="3243150" cy="19458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Historically the location of the New England Electrolytic Copper Co., metals and PAHs were discovered during investigation activities.</a:t>
          </a:r>
        </a:p>
      </dsp:txBody>
      <dsp:txXfrm>
        <a:off x="831" y="662583"/>
        <a:ext cx="3243150" cy="1945890"/>
      </dsp:txXfrm>
    </dsp:sp>
    <dsp:sp modelId="{D68C2ADE-3F5C-4BA0-A521-F12B5ECADF1F}">
      <dsp:nvSpPr>
        <dsp:cNvPr id="0" name=""/>
        <dsp:cNvSpPr/>
      </dsp:nvSpPr>
      <dsp:spPr>
        <a:xfrm>
          <a:off x="3568297" y="662583"/>
          <a:ext cx="3243150" cy="19458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Remedial action began in late 2019 and was completed in October 2020. The Site has been revamped into a recreational field for a variety of sports.</a:t>
          </a:r>
        </a:p>
      </dsp:txBody>
      <dsp:txXfrm>
        <a:off x="3568297" y="662583"/>
        <a:ext cx="3243150" cy="1945890"/>
      </dsp:txXfrm>
    </dsp:sp>
    <dsp:sp modelId="{DF21B513-5496-45DE-BBB2-90787DA989D4}">
      <dsp:nvSpPr>
        <dsp:cNvPr id="0" name=""/>
        <dsp:cNvSpPr/>
      </dsp:nvSpPr>
      <dsp:spPr>
        <a:xfrm>
          <a:off x="1784564" y="2932789"/>
          <a:ext cx="3243150" cy="19458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Awarded $50,000 in TBA Funds for assessment</a:t>
          </a:r>
        </a:p>
      </dsp:txBody>
      <dsp:txXfrm>
        <a:off x="1784564" y="2932789"/>
        <a:ext cx="3243150" cy="19458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E1BA1-672E-4B1F-9755-C24FC9075DFE}">
      <dsp:nvSpPr>
        <dsp:cNvPr id="0" name=""/>
        <dsp:cNvSpPr/>
      </dsp:nvSpPr>
      <dsp:spPr>
        <a:xfrm>
          <a:off x="831" y="662583"/>
          <a:ext cx="3243150" cy="19458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Beginning in 1949, maps depict the Site as the location of the Air Reduction Sales Co. Oxygen Plant. Later, in 1984, maps depict the Site with two buildings, occupied as Motor Transport Depot and Oxygen T’k. The City of Central Falls obtained ownership of the Site in 2017. Assessment identified arsenic, petroleum, and PAHs in soils.</a:t>
          </a:r>
        </a:p>
      </dsp:txBody>
      <dsp:txXfrm>
        <a:off x="831" y="662583"/>
        <a:ext cx="3243150" cy="1945890"/>
      </dsp:txXfrm>
    </dsp:sp>
    <dsp:sp modelId="{3AC96229-84AA-478D-8359-75FCC68F6C4B}">
      <dsp:nvSpPr>
        <dsp:cNvPr id="0" name=""/>
        <dsp:cNvSpPr/>
      </dsp:nvSpPr>
      <dsp:spPr>
        <a:xfrm>
          <a:off x="3568297" y="662583"/>
          <a:ext cx="3243150" cy="19458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Today, the Site has been transformed into a recreational field.</a:t>
          </a:r>
        </a:p>
      </dsp:txBody>
      <dsp:txXfrm>
        <a:off x="3568297" y="662583"/>
        <a:ext cx="3243150" cy="1945890"/>
      </dsp:txXfrm>
    </dsp:sp>
    <dsp:sp modelId="{93D1B9DA-59A1-4977-874D-648B089610D6}">
      <dsp:nvSpPr>
        <dsp:cNvPr id="0" name=""/>
        <dsp:cNvSpPr/>
      </dsp:nvSpPr>
      <dsp:spPr>
        <a:xfrm>
          <a:off x="1784564" y="2932789"/>
          <a:ext cx="3243150" cy="19458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Awarded TBA &amp; 128(a) Funds totaling almost $26,000 for assessment</a:t>
          </a:r>
        </a:p>
      </dsp:txBody>
      <dsp:txXfrm>
        <a:off x="1784564" y="2932789"/>
        <a:ext cx="3243150" cy="19458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9D294-74C3-4E4E-B9BD-78BDEB3F6B96}">
      <dsp:nvSpPr>
        <dsp:cNvPr id="0" name=""/>
        <dsp:cNvSpPr/>
      </dsp:nvSpPr>
      <dsp:spPr>
        <a:xfrm>
          <a:off x="0" y="0"/>
          <a:ext cx="105064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C118C-7B11-4665-BBB7-F9716211E2B2}">
      <dsp:nvSpPr>
        <dsp:cNvPr id="0" name=""/>
        <dsp:cNvSpPr/>
      </dsp:nvSpPr>
      <dsp:spPr>
        <a:xfrm>
          <a:off x="0" y="0"/>
          <a:ext cx="10506456" cy="229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a:t>Brownfields are excellent locations for green space</a:t>
          </a:r>
        </a:p>
      </dsp:txBody>
      <dsp:txXfrm>
        <a:off x="0" y="0"/>
        <a:ext cx="10506456" cy="2292473"/>
      </dsp:txXfrm>
    </dsp:sp>
    <dsp:sp modelId="{820E1D34-6226-4DB1-95BF-888A23E671A0}">
      <dsp:nvSpPr>
        <dsp:cNvPr id="0" name=""/>
        <dsp:cNvSpPr/>
      </dsp:nvSpPr>
      <dsp:spPr>
        <a:xfrm>
          <a:off x="0" y="2292473"/>
          <a:ext cx="105064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D462A4-04FD-4910-9B07-3C31C25F8866}">
      <dsp:nvSpPr>
        <dsp:cNvPr id="0" name=""/>
        <dsp:cNvSpPr/>
      </dsp:nvSpPr>
      <dsp:spPr>
        <a:xfrm>
          <a:off x="0" y="2292473"/>
          <a:ext cx="10506456" cy="229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a:t>The options for redevelopment are endless</a:t>
          </a:r>
        </a:p>
      </dsp:txBody>
      <dsp:txXfrm>
        <a:off x="0" y="2292473"/>
        <a:ext cx="10506456" cy="22924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F1897-D9AD-4698-861B-00B122EF4EB7}">
      <dsp:nvSpPr>
        <dsp:cNvPr id="0" name=""/>
        <dsp:cNvSpPr/>
      </dsp:nvSpPr>
      <dsp:spPr>
        <a:xfrm rot="5400000">
          <a:off x="6644627" y="-2735469"/>
          <a:ext cx="999525" cy="67241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Email: </a:t>
          </a:r>
          <a:r>
            <a:rPr lang="en-US" sz="2600" kern="1200">
              <a:hlinkClick xmlns:r="http://schemas.openxmlformats.org/officeDocument/2006/relationships" r:id="rId1"/>
            </a:rPr>
            <a:t>Rachel.Simpson@dem.ri.gov</a:t>
          </a:r>
          <a:endParaRPr lang="en-US" sz="2600" kern="1200"/>
        </a:p>
        <a:p>
          <a:pPr marL="228600" lvl="1" indent="-228600" algn="l" defTabSz="1155700">
            <a:lnSpc>
              <a:spcPct val="90000"/>
            </a:lnSpc>
            <a:spcBef>
              <a:spcPct val="0"/>
            </a:spcBef>
            <a:spcAft>
              <a:spcPct val="15000"/>
            </a:spcAft>
            <a:buChar char="•"/>
          </a:pPr>
          <a:r>
            <a:rPr lang="en-US" sz="2600" kern="1200"/>
            <a:t>Phone: (401) 222-2797 ext. 2777105</a:t>
          </a:r>
        </a:p>
      </dsp:txBody>
      <dsp:txXfrm rot="-5400000">
        <a:off x="3782325" y="175626"/>
        <a:ext cx="6675338" cy="901939"/>
      </dsp:txXfrm>
    </dsp:sp>
    <dsp:sp modelId="{AA472BC8-527C-4546-A2B8-66962A8A4E08}">
      <dsp:nvSpPr>
        <dsp:cNvPr id="0" name=""/>
        <dsp:cNvSpPr/>
      </dsp:nvSpPr>
      <dsp:spPr>
        <a:xfrm>
          <a:off x="0" y="1893"/>
          <a:ext cx="3782324" cy="12494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Rachel Simpson, Sr. Environmental Scientist &amp; TBA Program Manager</a:t>
          </a:r>
        </a:p>
      </dsp:txBody>
      <dsp:txXfrm>
        <a:off x="60991" y="62884"/>
        <a:ext cx="3660342" cy="1127425"/>
      </dsp:txXfrm>
    </dsp:sp>
    <dsp:sp modelId="{43E7C150-571E-44F6-9094-48E6B62B08D2}">
      <dsp:nvSpPr>
        <dsp:cNvPr id="0" name=""/>
        <dsp:cNvSpPr/>
      </dsp:nvSpPr>
      <dsp:spPr>
        <a:xfrm rot="5400000">
          <a:off x="6644627" y="-1423591"/>
          <a:ext cx="999525" cy="67241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Email: </a:t>
          </a:r>
          <a:r>
            <a:rPr lang="en-US" sz="2600" kern="1200">
              <a:hlinkClick xmlns:r="http://schemas.openxmlformats.org/officeDocument/2006/relationships" r:id="rId2"/>
            </a:rPr>
            <a:t>Kelly.Owens@dem.ri.gov</a:t>
          </a:r>
          <a:endParaRPr lang="en-US" sz="2600" kern="1200"/>
        </a:p>
        <a:p>
          <a:pPr marL="228600" lvl="1" indent="-228600" algn="l" defTabSz="1155700">
            <a:lnSpc>
              <a:spcPct val="90000"/>
            </a:lnSpc>
            <a:spcBef>
              <a:spcPct val="0"/>
            </a:spcBef>
            <a:spcAft>
              <a:spcPct val="15000"/>
            </a:spcAft>
            <a:buChar char="•"/>
          </a:pPr>
          <a:r>
            <a:rPr lang="en-US" sz="2600" kern="1200"/>
            <a:t>Phone (401) 222-2797 ext. 2777108</a:t>
          </a:r>
        </a:p>
      </dsp:txBody>
      <dsp:txXfrm rot="-5400000">
        <a:off x="3782325" y="1487504"/>
        <a:ext cx="6675338" cy="901939"/>
      </dsp:txXfrm>
    </dsp:sp>
    <dsp:sp modelId="{578FF55D-D011-4C6A-A301-54E6FE281DC7}">
      <dsp:nvSpPr>
        <dsp:cNvPr id="0" name=""/>
        <dsp:cNvSpPr/>
      </dsp:nvSpPr>
      <dsp:spPr>
        <a:xfrm>
          <a:off x="0" y="1313770"/>
          <a:ext cx="3782324" cy="12494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Kelly Owens, Associate Supervising Engineer</a:t>
          </a:r>
        </a:p>
      </dsp:txBody>
      <dsp:txXfrm>
        <a:off x="60991" y="1374761"/>
        <a:ext cx="3660342" cy="1127425"/>
      </dsp:txXfrm>
    </dsp:sp>
    <dsp:sp modelId="{329971D5-E1C8-449A-B88F-877631C5CF76}">
      <dsp:nvSpPr>
        <dsp:cNvPr id="0" name=""/>
        <dsp:cNvSpPr/>
      </dsp:nvSpPr>
      <dsp:spPr>
        <a:xfrm rot="5400000">
          <a:off x="6644627" y="-111714"/>
          <a:ext cx="999525" cy="67241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Email: </a:t>
          </a:r>
          <a:r>
            <a:rPr lang="en-US" sz="2600" kern="1200">
              <a:hlinkClick xmlns:r="http://schemas.openxmlformats.org/officeDocument/2006/relationships" r:id="rId3"/>
            </a:rPr>
            <a:t>Ashley.blauvelt@dem.ri.gov</a:t>
          </a:r>
          <a:endParaRPr lang="en-US" sz="2600" kern="1200"/>
        </a:p>
        <a:p>
          <a:pPr marL="228600" lvl="1" indent="-228600" algn="l" defTabSz="1155700">
            <a:lnSpc>
              <a:spcPct val="90000"/>
            </a:lnSpc>
            <a:spcBef>
              <a:spcPct val="0"/>
            </a:spcBef>
            <a:spcAft>
              <a:spcPct val="15000"/>
            </a:spcAft>
            <a:buChar char="•"/>
          </a:pPr>
          <a:r>
            <a:rPr lang="en-US" sz="2600" kern="1200"/>
            <a:t>Phone: (401) 222-2797 ext. 2777026</a:t>
          </a:r>
        </a:p>
      </dsp:txBody>
      <dsp:txXfrm rot="-5400000">
        <a:off x="3782325" y="2799381"/>
        <a:ext cx="6675338" cy="901939"/>
      </dsp:txXfrm>
    </dsp:sp>
    <dsp:sp modelId="{77AD7242-6F7A-45F4-B21C-13AD747FB1F0}">
      <dsp:nvSpPr>
        <dsp:cNvPr id="0" name=""/>
        <dsp:cNvSpPr/>
      </dsp:nvSpPr>
      <dsp:spPr>
        <a:xfrm>
          <a:off x="0" y="2625647"/>
          <a:ext cx="3782324" cy="12494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Ashley L. Blauvelt, P.E., Environmental Engineer IV &amp; Bond Fund Program Manager</a:t>
          </a:r>
        </a:p>
      </dsp:txBody>
      <dsp:txXfrm>
        <a:off x="60991" y="2686638"/>
        <a:ext cx="3660342" cy="1127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EFED1-8295-4C43-BFAF-5D0041F686F4}">
      <dsp:nvSpPr>
        <dsp:cNvPr id="0" name=""/>
        <dsp:cNvSpPr/>
      </dsp:nvSpPr>
      <dsp:spPr>
        <a:xfrm>
          <a:off x="0" y="3327889"/>
          <a:ext cx="6364224" cy="21834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The redevelopment of brownfields is part of a broader strategy to improve the environment, create and retain jobs, revitalize urban areas, and reduce blight.</a:t>
          </a:r>
        </a:p>
      </dsp:txBody>
      <dsp:txXfrm>
        <a:off x="0" y="3327889"/>
        <a:ext cx="6364224" cy="2183455"/>
      </dsp:txXfrm>
    </dsp:sp>
    <dsp:sp modelId="{83338518-2A1E-429C-AD36-62BE094EC57D}">
      <dsp:nvSpPr>
        <dsp:cNvPr id="0" name=""/>
        <dsp:cNvSpPr/>
      </dsp:nvSpPr>
      <dsp:spPr>
        <a:xfrm rot="10800000">
          <a:off x="0" y="2486"/>
          <a:ext cx="6364224" cy="335815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 brownfield is a property, the expansion, redevelopment, or reuse of which may be complicated by the presence or potential presence of a hazardous substance, pollutant, or contaminant</a:t>
          </a:r>
        </a:p>
      </dsp:txBody>
      <dsp:txXfrm rot="10800000">
        <a:off x="0" y="2486"/>
        <a:ext cx="6364224" cy="2182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1BF38-AAB1-4672-B2FA-7F3255CD126D}">
      <dsp:nvSpPr>
        <dsp:cNvPr id="0" name=""/>
        <dsp:cNvSpPr/>
      </dsp:nvSpPr>
      <dsp:spPr>
        <a:xfrm>
          <a:off x="378088" y="205"/>
          <a:ext cx="2267506" cy="13605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Manufacturing Companies</a:t>
          </a:r>
        </a:p>
      </dsp:txBody>
      <dsp:txXfrm>
        <a:off x="378088" y="205"/>
        <a:ext cx="2267506" cy="1360503"/>
      </dsp:txXfrm>
    </dsp:sp>
    <dsp:sp modelId="{5682CA5D-0800-4536-9374-E359E6625158}">
      <dsp:nvSpPr>
        <dsp:cNvPr id="0" name=""/>
        <dsp:cNvSpPr/>
      </dsp:nvSpPr>
      <dsp:spPr>
        <a:xfrm>
          <a:off x="2872346" y="205"/>
          <a:ext cx="2267506" cy="1360503"/>
        </a:xfrm>
        <a:prstGeom prst="rect">
          <a:avLst/>
        </a:prstGeom>
        <a:solidFill>
          <a:schemeClr val="accent2">
            <a:hueOff val="-244955"/>
            <a:satOff val="-1131"/>
            <a:lumOff val="-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Abandoned Mills</a:t>
          </a:r>
        </a:p>
      </dsp:txBody>
      <dsp:txXfrm>
        <a:off x="2872346" y="205"/>
        <a:ext cx="2267506" cy="1360503"/>
      </dsp:txXfrm>
    </dsp:sp>
    <dsp:sp modelId="{D6D26EF4-0253-49A5-9D6B-6455A817E6A6}">
      <dsp:nvSpPr>
        <dsp:cNvPr id="0" name=""/>
        <dsp:cNvSpPr/>
      </dsp:nvSpPr>
      <dsp:spPr>
        <a:xfrm>
          <a:off x="5366603" y="205"/>
          <a:ext cx="2267506" cy="1360503"/>
        </a:xfrm>
        <a:prstGeom prst="rect">
          <a:avLst/>
        </a:prstGeom>
        <a:solidFill>
          <a:schemeClr val="accent2">
            <a:hueOff val="-489910"/>
            <a:satOff val="-2263"/>
            <a:lumOff val="-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Dry Cleaners</a:t>
          </a:r>
        </a:p>
      </dsp:txBody>
      <dsp:txXfrm>
        <a:off x="5366603" y="205"/>
        <a:ext cx="2267506" cy="1360503"/>
      </dsp:txXfrm>
    </dsp:sp>
    <dsp:sp modelId="{68A4C6B4-0B7E-41F0-9665-76E7A7552530}">
      <dsp:nvSpPr>
        <dsp:cNvPr id="0" name=""/>
        <dsp:cNvSpPr/>
      </dsp:nvSpPr>
      <dsp:spPr>
        <a:xfrm>
          <a:off x="7860860" y="205"/>
          <a:ext cx="2267506" cy="1360503"/>
        </a:xfrm>
        <a:prstGeom prst="rect">
          <a:avLst/>
        </a:prstGeom>
        <a:solidFill>
          <a:schemeClr val="accent2">
            <a:hueOff val="-734865"/>
            <a:satOff val="-3394"/>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Former Gas Stations</a:t>
          </a:r>
        </a:p>
      </dsp:txBody>
      <dsp:txXfrm>
        <a:off x="7860860" y="205"/>
        <a:ext cx="2267506" cy="1360503"/>
      </dsp:txXfrm>
    </dsp:sp>
    <dsp:sp modelId="{33E8A0A2-43CB-4440-A18D-E00BEE56C59E}">
      <dsp:nvSpPr>
        <dsp:cNvPr id="0" name=""/>
        <dsp:cNvSpPr/>
      </dsp:nvSpPr>
      <dsp:spPr>
        <a:xfrm>
          <a:off x="378088" y="1587460"/>
          <a:ext cx="2267506" cy="1360503"/>
        </a:xfrm>
        <a:prstGeom prst="rect">
          <a:avLst/>
        </a:prstGeom>
        <a:solidFill>
          <a:schemeClr val="accent2">
            <a:hueOff val="-979820"/>
            <a:satOff val="-4526"/>
            <a:lumOff val="-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Rail Yards / Steel Yards</a:t>
          </a:r>
        </a:p>
      </dsp:txBody>
      <dsp:txXfrm>
        <a:off x="378088" y="1587460"/>
        <a:ext cx="2267506" cy="1360503"/>
      </dsp:txXfrm>
    </dsp:sp>
    <dsp:sp modelId="{1FA67F5D-4338-421C-923B-67A383FE5643}">
      <dsp:nvSpPr>
        <dsp:cNvPr id="0" name=""/>
        <dsp:cNvSpPr/>
      </dsp:nvSpPr>
      <dsp:spPr>
        <a:xfrm>
          <a:off x="2872346" y="1587460"/>
          <a:ext cx="2267506" cy="1360503"/>
        </a:xfrm>
        <a:prstGeom prst="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Sawmills</a:t>
          </a:r>
        </a:p>
      </dsp:txBody>
      <dsp:txXfrm>
        <a:off x="2872346" y="1587460"/>
        <a:ext cx="2267506" cy="1360503"/>
      </dsp:txXfrm>
    </dsp:sp>
    <dsp:sp modelId="{58692046-229C-4B77-997E-5F06383CB121}">
      <dsp:nvSpPr>
        <dsp:cNvPr id="0" name=""/>
        <dsp:cNvSpPr/>
      </dsp:nvSpPr>
      <dsp:spPr>
        <a:xfrm>
          <a:off x="5366603" y="1587460"/>
          <a:ext cx="2267506" cy="1360503"/>
        </a:xfrm>
        <a:prstGeom prst="rect">
          <a:avLst/>
        </a:prstGeom>
        <a:solidFill>
          <a:schemeClr val="accent2">
            <a:hueOff val="-1469730"/>
            <a:satOff val="-6788"/>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Paint Stores</a:t>
          </a:r>
        </a:p>
      </dsp:txBody>
      <dsp:txXfrm>
        <a:off x="5366603" y="1587460"/>
        <a:ext cx="2267506" cy="1360503"/>
      </dsp:txXfrm>
    </dsp:sp>
    <dsp:sp modelId="{E0F3D795-277F-45AF-B86B-58F3EE96D5A2}">
      <dsp:nvSpPr>
        <dsp:cNvPr id="0" name=""/>
        <dsp:cNvSpPr/>
      </dsp:nvSpPr>
      <dsp:spPr>
        <a:xfrm>
          <a:off x="7860860" y="1587460"/>
          <a:ext cx="2267506" cy="1360503"/>
        </a:xfrm>
        <a:prstGeom prst="rect">
          <a:avLst/>
        </a:prstGeom>
        <a:solidFill>
          <a:schemeClr val="accent2">
            <a:hueOff val="-1714685"/>
            <a:satOff val="-7920"/>
            <a:lumOff val="-16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Print Shops</a:t>
          </a:r>
        </a:p>
      </dsp:txBody>
      <dsp:txXfrm>
        <a:off x="7860860" y="1587460"/>
        <a:ext cx="2267506" cy="1360503"/>
      </dsp:txXfrm>
    </dsp:sp>
    <dsp:sp modelId="{1C494C7C-F370-4445-A065-7FBC67538A2D}">
      <dsp:nvSpPr>
        <dsp:cNvPr id="0" name=""/>
        <dsp:cNvSpPr/>
      </dsp:nvSpPr>
      <dsp:spPr>
        <a:xfrm>
          <a:off x="1625217" y="3174714"/>
          <a:ext cx="2267506" cy="1360503"/>
        </a:xfrm>
        <a:prstGeom prst="rect">
          <a:avLst/>
        </a:prstGeom>
        <a:solidFill>
          <a:schemeClr val="accent2">
            <a:hueOff val="-1959640"/>
            <a:satOff val="-9051"/>
            <a:lumOff val="-1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Doctor, Dentist, Veterinary Clinics</a:t>
          </a:r>
        </a:p>
      </dsp:txBody>
      <dsp:txXfrm>
        <a:off x="1625217" y="3174714"/>
        <a:ext cx="2267506" cy="1360503"/>
      </dsp:txXfrm>
    </dsp:sp>
    <dsp:sp modelId="{F789DE20-ACA5-4FED-9D20-E9705DF3A0E0}">
      <dsp:nvSpPr>
        <dsp:cNvPr id="0" name=""/>
        <dsp:cNvSpPr/>
      </dsp:nvSpPr>
      <dsp:spPr>
        <a:xfrm>
          <a:off x="4119474" y="3174714"/>
          <a:ext cx="2267506" cy="1360503"/>
        </a:xfrm>
        <a:prstGeom prst="rect">
          <a:avLst/>
        </a:prstGeom>
        <a:solidFill>
          <a:schemeClr val="accent2">
            <a:hueOff val="-2204595"/>
            <a:satOff val="-10183"/>
            <a:lumOff val="-21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Hair &amp; Nail Salons</a:t>
          </a:r>
        </a:p>
      </dsp:txBody>
      <dsp:txXfrm>
        <a:off x="4119474" y="3174714"/>
        <a:ext cx="2267506" cy="1360503"/>
      </dsp:txXfrm>
    </dsp:sp>
    <dsp:sp modelId="{BFBA4425-A9FD-4ECF-ABA1-80236CC44371}">
      <dsp:nvSpPr>
        <dsp:cNvPr id="0" name=""/>
        <dsp:cNvSpPr/>
      </dsp:nvSpPr>
      <dsp:spPr>
        <a:xfrm>
          <a:off x="6613731" y="3174714"/>
          <a:ext cx="2267506" cy="1360503"/>
        </a:xfrm>
        <a:prstGeom prst="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Landfills, Illicit Dump Sites, Junk Yards</a:t>
          </a:r>
        </a:p>
      </dsp:txBody>
      <dsp:txXfrm>
        <a:off x="6613731" y="3174714"/>
        <a:ext cx="2267506" cy="1360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F0AED-206D-472D-B3C6-5D6294EDF06D}">
      <dsp:nvSpPr>
        <dsp:cNvPr id="0" name=""/>
        <dsp:cNvSpPr/>
      </dsp:nvSpPr>
      <dsp:spPr>
        <a:xfrm>
          <a:off x="0" y="757377"/>
          <a:ext cx="6812280" cy="1074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Targeted Brownfield Assessment (TBA) Program</a:t>
          </a:r>
        </a:p>
      </dsp:txBody>
      <dsp:txXfrm>
        <a:off x="52431" y="809808"/>
        <a:ext cx="6707418" cy="969198"/>
      </dsp:txXfrm>
    </dsp:sp>
    <dsp:sp modelId="{85BA8CD4-5BB2-4B56-A6B8-B5D795871F6F}">
      <dsp:nvSpPr>
        <dsp:cNvPr id="0" name=""/>
        <dsp:cNvSpPr/>
      </dsp:nvSpPr>
      <dsp:spPr>
        <a:xfrm>
          <a:off x="0" y="1831437"/>
          <a:ext cx="6812280"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29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EPA’s Brownfields Assessment Grant</a:t>
          </a:r>
        </a:p>
        <a:p>
          <a:pPr marL="228600" lvl="1" indent="-228600" algn="l" defTabSz="933450">
            <a:lnSpc>
              <a:spcPct val="90000"/>
            </a:lnSpc>
            <a:spcBef>
              <a:spcPct val="0"/>
            </a:spcBef>
            <a:spcAft>
              <a:spcPct val="20000"/>
            </a:spcAft>
            <a:buChar char="•"/>
          </a:pPr>
          <a:r>
            <a:rPr lang="en-US" sz="2100" kern="1200" dirty="0"/>
            <a:t>EPA’s 128(a) Grant / BIL Funds</a:t>
          </a:r>
        </a:p>
      </dsp:txBody>
      <dsp:txXfrm>
        <a:off x="0" y="1831437"/>
        <a:ext cx="6812280" cy="726570"/>
      </dsp:txXfrm>
    </dsp:sp>
    <dsp:sp modelId="{8BE05807-880B-44C2-A4E7-F43496DD4B77}">
      <dsp:nvSpPr>
        <dsp:cNvPr id="0" name=""/>
        <dsp:cNvSpPr/>
      </dsp:nvSpPr>
      <dsp:spPr>
        <a:xfrm>
          <a:off x="0" y="2558007"/>
          <a:ext cx="6812280" cy="10740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Brownfields Remediation and Economic Development Fund (the RI Bond Fund)</a:t>
          </a:r>
        </a:p>
      </dsp:txBody>
      <dsp:txXfrm>
        <a:off x="52431" y="2610438"/>
        <a:ext cx="6707418" cy="969198"/>
      </dsp:txXfrm>
    </dsp:sp>
    <dsp:sp modelId="{C0C443F6-33A2-4757-A3F6-1DB39AF7AFBE}">
      <dsp:nvSpPr>
        <dsp:cNvPr id="0" name=""/>
        <dsp:cNvSpPr/>
      </dsp:nvSpPr>
      <dsp:spPr>
        <a:xfrm>
          <a:off x="0" y="3709827"/>
          <a:ext cx="6812280" cy="10740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RIDEM-Dedicated Settlements/Legal Actions</a:t>
          </a:r>
        </a:p>
      </dsp:txBody>
      <dsp:txXfrm>
        <a:off x="52431" y="3762258"/>
        <a:ext cx="6707418" cy="969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DD238-F3F2-4A57-8D8B-D816CE4A06A2}">
      <dsp:nvSpPr>
        <dsp:cNvPr id="0" name=""/>
        <dsp:cNvSpPr/>
      </dsp:nvSpPr>
      <dsp:spPr>
        <a:xfrm>
          <a:off x="0" y="355902"/>
          <a:ext cx="10515600"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6314AB-FE80-449C-B231-3440A256A716}">
      <dsp:nvSpPr>
        <dsp:cNvPr id="0" name=""/>
        <dsp:cNvSpPr/>
      </dsp:nvSpPr>
      <dsp:spPr>
        <a:xfrm>
          <a:off x="525780" y="75462"/>
          <a:ext cx="7360920"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dirty="0"/>
            <a:t>Open Space/Green Space </a:t>
          </a:r>
        </a:p>
      </dsp:txBody>
      <dsp:txXfrm>
        <a:off x="553160" y="102842"/>
        <a:ext cx="7306160" cy="506120"/>
      </dsp:txXfrm>
    </dsp:sp>
    <dsp:sp modelId="{9536A539-84F8-4E9E-B7CC-7367280E511A}">
      <dsp:nvSpPr>
        <dsp:cNvPr id="0" name=""/>
        <dsp:cNvSpPr/>
      </dsp:nvSpPr>
      <dsp:spPr>
        <a:xfrm>
          <a:off x="0" y="1217742"/>
          <a:ext cx="10515600"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131AE2-9372-4080-B36E-3274CC365385}">
      <dsp:nvSpPr>
        <dsp:cNvPr id="0" name=""/>
        <dsp:cNvSpPr/>
      </dsp:nvSpPr>
      <dsp:spPr>
        <a:xfrm>
          <a:off x="525780" y="937302"/>
          <a:ext cx="7360920"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Industrial/Commercial</a:t>
          </a:r>
        </a:p>
      </dsp:txBody>
      <dsp:txXfrm>
        <a:off x="553160" y="964682"/>
        <a:ext cx="7306160" cy="506120"/>
      </dsp:txXfrm>
    </dsp:sp>
    <dsp:sp modelId="{8109682F-A03A-4E71-B04A-8F4601431AE6}">
      <dsp:nvSpPr>
        <dsp:cNvPr id="0" name=""/>
        <dsp:cNvSpPr/>
      </dsp:nvSpPr>
      <dsp:spPr>
        <a:xfrm>
          <a:off x="0" y="2079582"/>
          <a:ext cx="10515600" cy="47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55DC41-CED8-42F8-B15B-8C43DFE51FAD}">
      <dsp:nvSpPr>
        <dsp:cNvPr id="0" name=""/>
        <dsp:cNvSpPr/>
      </dsp:nvSpPr>
      <dsp:spPr>
        <a:xfrm>
          <a:off x="525780" y="1799142"/>
          <a:ext cx="7360920"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Mixed-Use Space</a:t>
          </a:r>
        </a:p>
      </dsp:txBody>
      <dsp:txXfrm>
        <a:off x="553160" y="1826522"/>
        <a:ext cx="7306160" cy="506120"/>
      </dsp:txXfrm>
    </dsp:sp>
    <dsp:sp modelId="{72295F63-7D91-4F19-85F7-ADFD54374501}">
      <dsp:nvSpPr>
        <dsp:cNvPr id="0" name=""/>
        <dsp:cNvSpPr/>
      </dsp:nvSpPr>
      <dsp:spPr>
        <a:xfrm>
          <a:off x="0" y="2941422"/>
          <a:ext cx="10515600"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33B933-B29A-4EE7-83FC-BE812FA101E0}">
      <dsp:nvSpPr>
        <dsp:cNvPr id="0" name=""/>
        <dsp:cNvSpPr/>
      </dsp:nvSpPr>
      <dsp:spPr>
        <a:xfrm>
          <a:off x="525780" y="2660982"/>
          <a:ext cx="7360920"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dirty="0"/>
            <a:t>Affordable and/or Residential Housing</a:t>
          </a:r>
        </a:p>
      </dsp:txBody>
      <dsp:txXfrm>
        <a:off x="553160" y="2688362"/>
        <a:ext cx="7306160" cy="506120"/>
      </dsp:txXfrm>
    </dsp:sp>
    <dsp:sp modelId="{07004C1D-EBCD-42AF-B825-86928F2E7190}">
      <dsp:nvSpPr>
        <dsp:cNvPr id="0" name=""/>
        <dsp:cNvSpPr/>
      </dsp:nvSpPr>
      <dsp:spPr>
        <a:xfrm>
          <a:off x="0" y="3803262"/>
          <a:ext cx="10515600" cy="478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CE90D6-38D8-4546-895E-7DF7C96F108B}">
      <dsp:nvSpPr>
        <dsp:cNvPr id="0" name=""/>
        <dsp:cNvSpPr/>
      </dsp:nvSpPr>
      <dsp:spPr>
        <a:xfrm>
          <a:off x="525780" y="3522822"/>
          <a:ext cx="7360920" cy="5608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And Many More!</a:t>
          </a:r>
        </a:p>
      </dsp:txBody>
      <dsp:txXfrm>
        <a:off x="553160" y="3550202"/>
        <a:ext cx="7306160"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5EA90-FD09-4F7C-B453-C79041EEDEAA}">
      <dsp:nvSpPr>
        <dsp:cNvPr id="0" name=""/>
        <dsp:cNvSpPr/>
      </dsp:nvSpPr>
      <dsp:spPr>
        <a:xfrm>
          <a:off x="0" y="3791"/>
          <a:ext cx="6967728"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Provides recreational areas for residents</a:t>
          </a:r>
        </a:p>
      </dsp:txBody>
      <dsp:txXfrm>
        <a:off x="65449" y="69240"/>
        <a:ext cx="6836830" cy="1209826"/>
      </dsp:txXfrm>
    </dsp:sp>
    <dsp:sp modelId="{5E14275C-40DA-424C-825C-D940656EDD94}">
      <dsp:nvSpPr>
        <dsp:cNvPr id="0" name=""/>
        <dsp:cNvSpPr/>
      </dsp:nvSpPr>
      <dsp:spPr>
        <a:xfrm>
          <a:off x="0" y="1413635"/>
          <a:ext cx="6967728" cy="1340724"/>
        </a:xfrm>
        <a:prstGeom prst="roundRect">
          <a:avLst/>
        </a:prstGeom>
        <a:solidFill>
          <a:schemeClr val="accent2">
            <a:hueOff val="-816517"/>
            <a:satOff val="-377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Enhances beauty and environmental quality of neighborhoods</a:t>
          </a:r>
        </a:p>
      </dsp:txBody>
      <dsp:txXfrm>
        <a:off x="65449" y="1479084"/>
        <a:ext cx="6836830" cy="1209826"/>
      </dsp:txXfrm>
    </dsp:sp>
    <dsp:sp modelId="{80129ED3-C49B-4208-91CC-DD832A94963F}">
      <dsp:nvSpPr>
        <dsp:cNvPr id="0" name=""/>
        <dsp:cNvSpPr/>
      </dsp:nvSpPr>
      <dsp:spPr>
        <a:xfrm>
          <a:off x="0" y="2823480"/>
          <a:ext cx="6967728" cy="1340724"/>
        </a:xfrm>
        <a:prstGeom prst="roundRect">
          <a:avLst/>
        </a:prstGeom>
        <a:solidFill>
          <a:schemeClr val="accent2">
            <a:hueOff val="-1633033"/>
            <a:satOff val="-754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Increases local property values, thereby strengthening municipal tax base</a:t>
          </a:r>
        </a:p>
      </dsp:txBody>
      <dsp:txXfrm>
        <a:off x="65449" y="2888929"/>
        <a:ext cx="6836830" cy="1209826"/>
      </dsp:txXfrm>
    </dsp:sp>
    <dsp:sp modelId="{DC144577-9ABA-47F9-A910-EB05B5A4A58E}">
      <dsp:nvSpPr>
        <dsp:cNvPr id="0" name=""/>
        <dsp:cNvSpPr/>
      </dsp:nvSpPr>
      <dsp:spPr>
        <a:xfrm>
          <a:off x="0" y="4233324"/>
          <a:ext cx="6967728" cy="1340724"/>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Lack of community and public access to safe open and green space is a critical concern for urban residents in New England</a:t>
          </a:r>
        </a:p>
      </dsp:txBody>
      <dsp:txXfrm>
        <a:off x="65449" y="4298773"/>
        <a:ext cx="6836830" cy="12098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5B12B-6163-4C14-BAC2-CFFFF4D2D3D8}">
      <dsp:nvSpPr>
        <dsp:cNvPr id="0" name=""/>
        <dsp:cNvSpPr/>
      </dsp:nvSpPr>
      <dsp:spPr>
        <a:xfrm>
          <a:off x="1021610" y="941177"/>
          <a:ext cx="1097085" cy="1097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F236C-6882-4701-A49F-A4EFC845039E}">
      <dsp:nvSpPr>
        <dsp:cNvPr id="0" name=""/>
        <dsp:cNvSpPr/>
      </dsp:nvSpPr>
      <dsp:spPr>
        <a:xfrm>
          <a:off x="2888" y="2152345"/>
          <a:ext cx="3134531" cy="47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b="1"/>
          </a:pPr>
          <a:r>
            <a:rPr lang="en-US" sz="3200" kern="1200"/>
            <a:t>Parks</a:t>
          </a:r>
        </a:p>
      </dsp:txBody>
      <dsp:txXfrm>
        <a:off x="2888" y="2152345"/>
        <a:ext cx="3134531" cy="470179"/>
      </dsp:txXfrm>
    </dsp:sp>
    <dsp:sp modelId="{E9012795-7B60-459C-9EA8-D317443E330F}">
      <dsp:nvSpPr>
        <dsp:cNvPr id="0" name=""/>
        <dsp:cNvSpPr/>
      </dsp:nvSpPr>
      <dsp:spPr>
        <a:xfrm>
          <a:off x="2888" y="2675586"/>
          <a:ext cx="3134531" cy="918660"/>
        </a:xfrm>
        <a:prstGeom prst="rect">
          <a:avLst/>
        </a:prstGeom>
        <a:noFill/>
        <a:ln>
          <a:noFill/>
        </a:ln>
        <a:effectLst/>
      </dsp:spPr>
      <dsp:style>
        <a:lnRef idx="0">
          <a:scrgbClr r="0" g="0" b="0"/>
        </a:lnRef>
        <a:fillRef idx="0">
          <a:scrgbClr r="0" g="0" b="0"/>
        </a:fillRef>
        <a:effectRef idx="0">
          <a:scrgbClr r="0" g="0" b="0"/>
        </a:effectRef>
        <a:fontRef idx="minor"/>
      </dsp:style>
    </dsp:sp>
    <dsp:sp modelId="{523D19A4-F8F5-4F63-AC58-8682D5CB516C}">
      <dsp:nvSpPr>
        <dsp:cNvPr id="0" name=""/>
        <dsp:cNvSpPr/>
      </dsp:nvSpPr>
      <dsp:spPr>
        <a:xfrm>
          <a:off x="4704685" y="941177"/>
          <a:ext cx="1097085" cy="1097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CBDD81-2E1A-4937-BE82-4AC102A74488}">
      <dsp:nvSpPr>
        <dsp:cNvPr id="0" name=""/>
        <dsp:cNvSpPr/>
      </dsp:nvSpPr>
      <dsp:spPr>
        <a:xfrm>
          <a:off x="3685962" y="2152345"/>
          <a:ext cx="3134531" cy="47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b="1"/>
          </a:pPr>
          <a:r>
            <a:rPr lang="en-US" sz="3200" kern="1200"/>
            <a:t>Open Space</a:t>
          </a:r>
        </a:p>
      </dsp:txBody>
      <dsp:txXfrm>
        <a:off x="3685962" y="2152345"/>
        <a:ext cx="3134531" cy="470179"/>
      </dsp:txXfrm>
    </dsp:sp>
    <dsp:sp modelId="{5B7EA32F-2F77-413A-939A-6CDAFCD4D487}">
      <dsp:nvSpPr>
        <dsp:cNvPr id="0" name=""/>
        <dsp:cNvSpPr/>
      </dsp:nvSpPr>
      <dsp:spPr>
        <a:xfrm>
          <a:off x="3685962" y="2675586"/>
          <a:ext cx="3134531" cy="91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Community Gardens</a:t>
          </a:r>
        </a:p>
        <a:p>
          <a:pPr marL="0" lvl="0" indent="0" algn="ctr" defTabSz="755650">
            <a:lnSpc>
              <a:spcPct val="90000"/>
            </a:lnSpc>
            <a:spcBef>
              <a:spcPct val="0"/>
            </a:spcBef>
            <a:spcAft>
              <a:spcPct val="35000"/>
            </a:spcAft>
            <a:buNone/>
          </a:pPr>
          <a:r>
            <a:rPr lang="en-US" sz="1700" kern="1200"/>
            <a:t>Bike ways / Bike paths</a:t>
          </a:r>
        </a:p>
      </dsp:txBody>
      <dsp:txXfrm>
        <a:off x="3685962" y="2675586"/>
        <a:ext cx="3134531" cy="918660"/>
      </dsp:txXfrm>
    </dsp:sp>
    <dsp:sp modelId="{38560A92-ADCC-4EBF-AEFF-26A132193FDC}">
      <dsp:nvSpPr>
        <dsp:cNvPr id="0" name=""/>
        <dsp:cNvSpPr/>
      </dsp:nvSpPr>
      <dsp:spPr>
        <a:xfrm>
          <a:off x="8387759" y="941177"/>
          <a:ext cx="1097085" cy="1097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817838-7974-4965-A7CB-E1D89A0DE0F1}">
      <dsp:nvSpPr>
        <dsp:cNvPr id="0" name=""/>
        <dsp:cNvSpPr/>
      </dsp:nvSpPr>
      <dsp:spPr>
        <a:xfrm>
          <a:off x="7369036" y="2152345"/>
          <a:ext cx="3134531" cy="47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b="1"/>
          </a:pPr>
          <a:r>
            <a:rPr lang="en-US" sz="3200" kern="1200"/>
            <a:t>Recreation</a:t>
          </a:r>
        </a:p>
      </dsp:txBody>
      <dsp:txXfrm>
        <a:off x="7369036" y="2152345"/>
        <a:ext cx="3134531" cy="470179"/>
      </dsp:txXfrm>
    </dsp:sp>
    <dsp:sp modelId="{C3F746BB-CFD8-4272-BDAA-640C0D3FCC51}">
      <dsp:nvSpPr>
        <dsp:cNvPr id="0" name=""/>
        <dsp:cNvSpPr/>
      </dsp:nvSpPr>
      <dsp:spPr>
        <a:xfrm>
          <a:off x="7369036" y="2675586"/>
          <a:ext cx="3134531" cy="91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Ballfields</a:t>
          </a:r>
        </a:p>
        <a:p>
          <a:pPr marL="0" lvl="0" indent="0" algn="ctr" defTabSz="755650">
            <a:lnSpc>
              <a:spcPct val="90000"/>
            </a:lnSpc>
            <a:spcBef>
              <a:spcPct val="0"/>
            </a:spcBef>
            <a:spcAft>
              <a:spcPct val="35000"/>
            </a:spcAft>
            <a:buNone/>
          </a:pPr>
          <a:r>
            <a:rPr lang="en-US" sz="1700" kern="1200"/>
            <a:t>Playgrounds</a:t>
          </a:r>
        </a:p>
        <a:p>
          <a:pPr marL="0" lvl="0" indent="0" algn="ctr" defTabSz="755650">
            <a:lnSpc>
              <a:spcPct val="90000"/>
            </a:lnSpc>
            <a:spcBef>
              <a:spcPct val="0"/>
            </a:spcBef>
            <a:spcAft>
              <a:spcPct val="35000"/>
            </a:spcAft>
            <a:buNone/>
          </a:pPr>
          <a:r>
            <a:rPr lang="en-US" sz="1700" kern="1200"/>
            <a:t>Golf Course</a:t>
          </a:r>
        </a:p>
      </dsp:txBody>
      <dsp:txXfrm>
        <a:off x="7369036" y="2675586"/>
        <a:ext cx="3134531" cy="9186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A3CA4-BAA2-4076-A84C-DFCCE9F72F1C}">
      <dsp:nvSpPr>
        <dsp:cNvPr id="0" name=""/>
        <dsp:cNvSpPr/>
      </dsp:nvSpPr>
      <dsp:spPr>
        <a:xfrm>
          <a:off x="1590332" y="205"/>
          <a:ext cx="3488471" cy="20930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From 1922 through 1977, this Brownfield site was the location of a petroleum storage terminal. Investigations found releases of petroleum in soil and groundwater.</a:t>
          </a:r>
        </a:p>
      </dsp:txBody>
      <dsp:txXfrm>
        <a:off x="1590332" y="205"/>
        <a:ext cx="3488471" cy="2093083"/>
      </dsp:txXfrm>
    </dsp:sp>
    <dsp:sp modelId="{6417F5A2-A037-48FD-BF0B-6A4EB7955CFE}">
      <dsp:nvSpPr>
        <dsp:cNvPr id="0" name=""/>
        <dsp:cNvSpPr/>
      </dsp:nvSpPr>
      <dsp:spPr>
        <a:xfrm>
          <a:off x="5427651" y="205"/>
          <a:ext cx="3488471" cy="20930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Festival Pier is currently one of the few riverfront access points in the City of Pawtucket. It serves as home to the Rhode Island Dragon Boat Races and Taiwan Day Festival, and provides picnicking, a boat launch, and fishing.</a:t>
          </a:r>
        </a:p>
      </dsp:txBody>
      <dsp:txXfrm>
        <a:off x="5427651" y="205"/>
        <a:ext cx="3488471" cy="2093083"/>
      </dsp:txXfrm>
    </dsp:sp>
    <dsp:sp modelId="{1CD31684-F95D-4AE1-B25B-64BBE8E38B3B}">
      <dsp:nvSpPr>
        <dsp:cNvPr id="0" name=""/>
        <dsp:cNvSpPr/>
      </dsp:nvSpPr>
      <dsp:spPr>
        <a:xfrm>
          <a:off x="3508992" y="2442135"/>
          <a:ext cx="3488471" cy="20930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Awarded TBA, 128(a), EPA Cleanup Grant, RIDEM Grant for Open Space, US Fish &amp; Wildlife Boat Ramp, Community Development Grant – </a:t>
          </a:r>
          <a:r>
            <a:rPr lang="en-US" sz="1700" b="1" kern="1200"/>
            <a:t>over $2 million in assessment, remediation, and redevelopment was awarded</a:t>
          </a:r>
          <a:endParaRPr lang="en-US" sz="1700" kern="1200"/>
        </a:p>
      </dsp:txBody>
      <dsp:txXfrm>
        <a:off x="3508992" y="2442135"/>
        <a:ext cx="3488471" cy="20930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C78D4-6BD9-4F5F-AB69-40C2793FE7E2}">
      <dsp:nvSpPr>
        <dsp:cNvPr id="0" name=""/>
        <dsp:cNvSpPr/>
      </dsp:nvSpPr>
      <dsp:spPr>
        <a:xfrm>
          <a:off x="1590332" y="205"/>
          <a:ext cx="3488471" cy="20930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The former Riverside Mills began in 1863 as a 4-story mill complex run by the Champlin &amp; Downes Company (woolen &amp; cotton textiles manufacturers). In 1837, the company filed for bankruptcy and the business incorporated under the name of Riverside Worsted Mills. A fire destroyed the Riverside Mills complex in December of 1989.</a:t>
          </a:r>
          <a:endParaRPr lang="en-US" sz="1400" kern="1200"/>
        </a:p>
      </dsp:txBody>
      <dsp:txXfrm>
        <a:off x="1590332" y="205"/>
        <a:ext cx="3488471" cy="2093083"/>
      </dsp:txXfrm>
    </dsp:sp>
    <dsp:sp modelId="{8389F631-3CB4-4497-BC57-363EBB6F6FDE}">
      <dsp:nvSpPr>
        <dsp:cNvPr id="0" name=""/>
        <dsp:cNvSpPr/>
      </dsp:nvSpPr>
      <dsp:spPr>
        <a:xfrm>
          <a:off x="5427651" y="205"/>
          <a:ext cx="3488471" cy="20930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off-road section of pike path opened in Riverside Park opened in September 2007, and the park itself was open and ready in 2008.</a:t>
          </a:r>
        </a:p>
      </dsp:txBody>
      <dsp:txXfrm>
        <a:off x="5427651" y="205"/>
        <a:ext cx="3488471" cy="2093083"/>
      </dsp:txXfrm>
    </dsp:sp>
    <dsp:sp modelId="{8D900AF0-C792-42AC-9325-425510A10D3E}">
      <dsp:nvSpPr>
        <dsp:cNvPr id="0" name=""/>
        <dsp:cNvSpPr/>
      </dsp:nvSpPr>
      <dsp:spPr>
        <a:xfrm>
          <a:off x="3508992" y="2442135"/>
          <a:ext cx="3488471" cy="20930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Today, the Park is home to the Atlantic Mills fish ladder, Red Shed Bike Shop, a community garden, a portion of the Woonasquatucket River Bike Path, and so much more!</a:t>
          </a:r>
        </a:p>
      </dsp:txBody>
      <dsp:txXfrm>
        <a:off x="3508992" y="2442135"/>
        <a:ext cx="3488471" cy="209308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4/26/2022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79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4/26/2022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9414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4/26/2022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932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4/26/2022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518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4/26/2022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9398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4/26/2022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6694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4/26/2022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1639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4/26/2022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2095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4/26/2022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2139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4/26/2022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8786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4/26/2022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5898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4/26/2022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01628421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m's-eye view of a large tree">
            <a:extLst>
              <a:ext uri="{FF2B5EF4-FFF2-40B4-BE49-F238E27FC236}">
                <a16:creationId xmlns:a16="http://schemas.microsoft.com/office/drawing/2014/main" id="{0EA9DFA0-85BD-4359-A9EB-C9DE22E6BB5E}"/>
              </a:ext>
            </a:extLst>
          </p:cNvPr>
          <p:cNvPicPr>
            <a:picLocks noChangeAspect="1"/>
          </p:cNvPicPr>
          <p:nvPr/>
        </p:nvPicPr>
        <p:blipFill rotWithShape="1">
          <a:blip r:embed="rId2"/>
          <a:srcRect t="12210" b="3521"/>
          <a:stretch/>
        </p:blipFill>
        <p:spPr>
          <a:xfrm>
            <a:off x="20" y="10"/>
            <a:ext cx="12191979" cy="6857989"/>
          </a:xfrm>
          <a:prstGeom prst="rect">
            <a:avLst/>
          </a:prstGeom>
        </p:spPr>
      </p:pic>
      <p:sp>
        <p:nvSpPr>
          <p:cNvPr id="33" name="Rectangle 2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626C39-F6B2-45C7-B620-56C03AB4D5C8}"/>
              </a:ext>
            </a:extLst>
          </p:cNvPr>
          <p:cNvSpPr>
            <a:spLocks noGrp="1"/>
          </p:cNvSpPr>
          <p:nvPr>
            <p:ph type="ctrTitle"/>
          </p:nvPr>
        </p:nvSpPr>
        <p:spPr>
          <a:xfrm>
            <a:off x="404553" y="3091928"/>
            <a:ext cx="9078562" cy="2387600"/>
          </a:xfrm>
        </p:spPr>
        <p:txBody>
          <a:bodyPr>
            <a:normAutofit/>
          </a:bodyPr>
          <a:lstStyle/>
          <a:p>
            <a:r>
              <a:rPr lang="en-US" sz="6600" dirty="0"/>
              <a:t>BROWNFIELDS TO BEAUTY</a:t>
            </a:r>
          </a:p>
        </p:txBody>
      </p:sp>
      <p:sp>
        <p:nvSpPr>
          <p:cNvPr id="34" name="Rectangle: Rounded Corners 2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8E60E98-1113-4DA5-A3A1-C8A717AD6F53}"/>
              </a:ext>
            </a:extLst>
          </p:cNvPr>
          <p:cNvSpPr>
            <a:spLocks noGrp="1"/>
          </p:cNvSpPr>
          <p:nvPr>
            <p:ph type="subTitle" idx="1"/>
          </p:nvPr>
        </p:nvSpPr>
        <p:spPr>
          <a:xfrm>
            <a:off x="0" y="5532121"/>
            <a:ext cx="9687339" cy="685799"/>
          </a:xfrm>
        </p:spPr>
        <p:txBody>
          <a:bodyPr anchor="ctr">
            <a:normAutofit fontScale="40000" lnSpcReduction="20000"/>
          </a:bodyPr>
          <a:lstStyle/>
          <a:p>
            <a:pPr algn="ctr"/>
            <a:r>
              <a:rPr lang="en-US" sz="4300" dirty="0"/>
              <a:t>RI DEM’s Urban Green Space Initiative</a:t>
            </a:r>
          </a:p>
          <a:p>
            <a:pPr algn="ctr"/>
            <a:r>
              <a:rPr lang="en-US" sz="4300" dirty="0"/>
              <a:t>“The Rhode from Remediation to Recreation”</a:t>
            </a:r>
          </a:p>
        </p:txBody>
      </p:sp>
    </p:spTree>
    <p:extLst>
      <p:ext uri="{BB962C8B-B14F-4D97-AF65-F5344CB8AC3E}">
        <p14:creationId xmlns:p14="http://schemas.microsoft.com/office/powerpoint/2010/main" val="133141843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AFB7471-37A0-4A7F-8A28-BEADFBB18C94}"/>
              </a:ext>
            </a:extLst>
          </p:cNvPr>
          <p:cNvSpPr>
            <a:spLocks noGrp="1"/>
          </p:cNvSpPr>
          <p:nvPr>
            <p:ph type="title"/>
          </p:nvPr>
        </p:nvSpPr>
        <p:spPr>
          <a:xfrm>
            <a:off x="841248" y="334644"/>
            <a:ext cx="10509504" cy="1076914"/>
          </a:xfrm>
        </p:spPr>
        <p:txBody>
          <a:bodyPr anchor="ctr">
            <a:normAutofit/>
          </a:bodyPr>
          <a:lstStyle/>
          <a:p>
            <a:r>
              <a:rPr lang="en-US"/>
              <a:t>Festival Pier, School Street, Pawtucket</a:t>
            </a:r>
          </a:p>
        </p:txBody>
      </p:sp>
      <p:sp>
        <p:nvSpPr>
          <p:cNvPr id="21" name="Rectangle 2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3">
            <a:extLst>
              <a:ext uri="{FF2B5EF4-FFF2-40B4-BE49-F238E27FC236}">
                <a16:creationId xmlns:a16="http://schemas.microsoft.com/office/drawing/2014/main" id="{3ADAE0F0-76A8-3607-9E33-C603EC02C420}"/>
              </a:ext>
            </a:extLst>
          </p:cNvPr>
          <p:cNvGraphicFramePr>
            <a:graphicFrameLocks noGrp="1"/>
          </p:cNvGraphicFramePr>
          <p:nvPr>
            <p:ph idx="1"/>
            <p:extLst>
              <p:ext uri="{D42A27DB-BD31-4B8C-83A1-F6EECF244321}">
                <p14:modId xmlns:p14="http://schemas.microsoft.com/office/powerpoint/2010/main" val="1366832947"/>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834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6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Rectangle 72">
            <a:extLst>
              <a:ext uri="{FF2B5EF4-FFF2-40B4-BE49-F238E27FC236}">
                <a16:creationId xmlns:a16="http://schemas.microsoft.com/office/drawing/2014/main" id="{6A420356-7094-4893-BC3A-E0932A72F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8A2D625-5996-4A5C-93C4-5D2302CF2CA5}"/>
              </a:ext>
            </a:extLst>
          </p:cNvPr>
          <p:cNvSpPr>
            <a:spLocks noGrp="1"/>
          </p:cNvSpPr>
          <p:nvPr>
            <p:ph type="title"/>
          </p:nvPr>
        </p:nvSpPr>
        <p:spPr>
          <a:xfrm>
            <a:off x="8475919" y="1144769"/>
            <a:ext cx="3340962" cy="2896432"/>
          </a:xfrm>
        </p:spPr>
        <p:txBody>
          <a:bodyPr vert="horz" lIns="91440" tIns="45720" rIns="91440" bIns="45720" rtlCol="0" anchor="b">
            <a:normAutofit/>
          </a:bodyPr>
          <a:lstStyle/>
          <a:p>
            <a:r>
              <a:rPr lang="en-US"/>
              <a:t>Festival Pier – BEFORE </a:t>
            </a:r>
          </a:p>
        </p:txBody>
      </p:sp>
      <p:pic>
        <p:nvPicPr>
          <p:cNvPr id="8" name="Picture 7">
            <a:extLst>
              <a:ext uri="{FF2B5EF4-FFF2-40B4-BE49-F238E27FC236}">
                <a16:creationId xmlns:a16="http://schemas.microsoft.com/office/drawing/2014/main" id="{02A5FAB0-0C73-40A2-A63D-D3EEB3BF7CB5}"/>
              </a:ext>
            </a:extLst>
          </p:cNvPr>
          <p:cNvPicPr>
            <a:picLocks noChangeAspect="1"/>
          </p:cNvPicPr>
          <p:nvPr/>
        </p:nvPicPr>
        <p:blipFill rotWithShape="1">
          <a:blip r:embed="rId2"/>
          <a:srcRect l="8547" r="8544" b="-4"/>
          <a:stretch/>
        </p:blipFill>
        <p:spPr>
          <a:xfrm>
            <a:off x="1" y="10"/>
            <a:ext cx="3547872" cy="3209534"/>
          </a:xfrm>
          <a:prstGeom prst="rect">
            <a:avLst/>
          </a:prstGeom>
        </p:spPr>
      </p:pic>
      <p:pic>
        <p:nvPicPr>
          <p:cNvPr id="6" name="Picture 5">
            <a:extLst>
              <a:ext uri="{FF2B5EF4-FFF2-40B4-BE49-F238E27FC236}">
                <a16:creationId xmlns:a16="http://schemas.microsoft.com/office/drawing/2014/main" id="{F2DCEE4D-CEC6-4AE0-9133-AFD06A48306C}"/>
              </a:ext>
            </a:extLst>
          </p:cNvPr>
          <p:cNvPicPr>
            <a:picLocks noChangeAspect="1"/>
          </p:cNvPicPr>
          <p:nvPr/>
        </p:nvPicPr>
        <p:blipFill rotWithShape="1">
          <a:blip r:embed="rId3"/>
          <a:srcRect l="16532" r="8467" b="-2"/>
          <a:stretch/>
        </p:blipFill>
        <p:spPr>
          <a:xfrm>
            <a:off x="20" y="3310128"/>
            <a:ext cx="3547852" cy="3547872"/>
          </a:xfrm>
          <a:prstGeom prst="rect">
            <a:avLst/>
          </a:prstGeom>
        </p:spPr>
      </p:pic>
      <p:pic>
        <p:nvPicPr>
          <p:cNvPr id="7" name="Picture 6">
            <a:extLst>
              <a:ext uri="{FF2B5EF4-FFF2-40B4-BE49-F238E27FC236}">
                <a16:creationId xmlns:a16="http://schemas.microsoft.com/office/drawing/2014/main" id="{05452F43-94C1-4CA9-8129-32475618C1E7}"/>
              </a:ext>
            </a:extLst>
          </p:cNvPr>
          <p:cNvPicPr>
            <a:picLocks noChangeAspect="1"/>
          </p:cNvPicPr>
          <p:nvPr/>
        </p:nvPicPr>
        <p:blipFill rotWithShape="1">
          <a:blip r:embed="rId4"/>
          <a:srcRect l="6332" r="15108" b="1"/>
          <a:stretch/>
        </p:blipFill>
        <p:spPr>
          <a:xfrm>
            <a:off x="3665257" y="10"/>
            <a:ext cx="4329273" cy="4133078"/>
          </a:xfrm>
          <a:prstGeom prst="rect">
            <a:avLst/>
          </a:prstGeom>
        </p:spPr>
      </p:pic>
      <p:sp>
        <p:nvSpPr>
          <p:cNvPr id="82" name="Rectangle 7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04995"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7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5918" y="4177748"/>
            <a:ext cx="332539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500B41B-F849-46BA-ADAB-EE73D685D133}"/>
              </a:ext>
            </a:extLst>
          </p:cNvPr>
          <p:cNvPicPr>
            <a:picLocks noChangeAspect="1"/>
          </p:cNvPicPr>
          <p:nvPr/>
        </p:nvPicPr>
        <p:blipFill rotWithShape="1">
          <a:blip r:embed="rId5"/>
          <a:srcRect t="19176" r="-2" b="-2"/>
          <a:stretch/>
        </p:blipFill>
        <p:spPr>
          <a:xfrm>
            <a:off x="3665254" y="4233672"/>
            <a:ext cx="4329274" cy="2624328"/>
          </a:xfrm>
          <a:prstGeom prst="rect">
            <a:avLst/>
          </a:prstGeom>
        </p:spPr>
      </p:pic>
      <p:sp>
        <p:nvSpPr>
          <p:cNvPr id="10" name="TextBox 9">
            <a:extLst>
              <a:ext uri="{FF2B5EF4-FFF2-40B4-BE49-F238E27FC236}">
                <a16:creationId xmlns:a16="http://schemas.microsoft.com/office/drawing/2014/main" id="{50B3C59C-44DF-47AD-8F98-F73EFBD2BF2C}"/>
              </a:ext>
            </a:extLst>
          </p:cNvPr>
          <p:cNvSpPr txBox="1"/>
          <p:nvPr/>
        </p:nvSpPr>
        <p:spPr>
          <a:xfrm>
            <a:off x="3364992" y="4151376"/>
            <a:ext cx="3319272" cy="1920240"/>
          </a:xfrm>
          <a:prstGeom prst="rect">
            <a:avLst/>
          </a:prstGeom>
        </p:spPr>
        <p:txBody>
          <a:bodyPr vert="horz" lIns="91440" tIns="45720" rIns="91440" bIns="45720" rtlCol="0" anchor="ctr">
            <a:normAutofit/>
          </a:bodyPr>
          <a:lstStyle/>
          <a:p>
            <a:pPr>
              <a:lnSpc>
                <a:spcPct val="110000"/>
              </a:lnSpc>
              <a:spcAft>
                <a:spcPts val="600"/>
              </a:spcAft>
            </a:pPr>
            <a:endParaRPr lang="en-US" sz="1700" dirty="0"/>
          </a:p>
        </p:txBody>
      </p:sp>
    </p:spTree>
    <p:extLst>
      <p:ext uri="{BB962C8B-B14F-4D97-AF65-F5344CB8AC3E}">
        <p14:creationId xmlns:p14="http://schemas.microsoft.com/office/powerpoint/2010/main" val="130201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0394FE2-BDDA-4ECE-B320-81AE19E9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625AAC5-802A-4197-8804-2B78FF65C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7FF7F5-8267-40A3-A90A-6DA622E3F235}"/>
              </a:ext>
            </a:extLst>
          </p:cNvPr>
          <p:cNvSpPr>
            <a:spLocks noGrp="1"/>
          </p:cNvSpPr>
          <p:nvPr>
            <p:ph type="title"/>
          </p:nvPr>
        </p:nvSpPr>
        <p:spPr>
          <a:xfrm>
            <a:off x="2103120" y="310896"/>
            <a:ext cx="7982712" cy="868680"/>
          </a:xfrm>
        </p:spPr>
        <p:txBody>
          <a:bodyPr vert="horz" lIns="91440" tIns="45720" rIns="91440" bIns="45720" rtlCol="0" anchor="ctr">
            <a:normAutofit/>
          </a:bodyPr>
          <a:lstStyle/>
          <a:p>
            <a:pPr algn="ctr"/>
            <a:r>
              <a:rPr lang="en-US" sz="3400" dirty="0"/>
              <a:t>Festival Pier – AFTER</a:t>
            </a:r>
            <a:endParaRPr lang="en-US" sz="2000" dirty="0"/>
          </a:p>
        </p:txBody>
      </p:sp>
      <p:sp>
        <p:nvSpPr>
          <p:cNvPr id="19" name="Rectangle: Rounded Corners 18">
            <a:extLst>
              <a:ext uri="{FF2B5EF4-FFF2-40B4-BE49-F238E27FC236}">
                <a16:creationId xmlns:a16="http://schemas.microsoft.com/office/drawing/2014/main" id="{A1B139DD-0E8D-42FA-9171-C5F00175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0A2F70D1-029E-44D4-99DD-2748A1F53FFA}"/>
              </a:ext>
            </a:extLst>
          </p:cNvPr>
          <p:cNvPicPr>
            <a:picLocks noChangeAspect="1"/>
          </p:cNvPicPr>
          <p:nvPr/>
        </p:nvPicPr>
        <p:blipFill rotWithShape="1">
          <a:blip r:embed="rId2"/>
          <a:srcRect r="3" b="2396"/>
          <a:stretch/>
        </p:blipFill>
        <p:spPr>
          <a:xfrm>
            <a:off x="419830" y="2128345"/>
            <a:ext cx="5577840" cy="4083269"/>
          </a:xfrm>
          <a:prstGeom prst="rect">
            <a:avLst/>
          </a:prstGeom>
        </p:spPr>
      </p:pic>
      <p:pic>
        <p:nvPicPr>
          <p:cNvPr id="6" name="Picture 5">
            <a:extLst>
              <a:ext uri="{FF2B5EF4-FFF2-40B4-BE49-F238E27FC236}">
                <a16:creationId xmlns:a16="http://schemas.microsoft.com/office/drawing/2014/main" id="{11D09F7C-9D68-4E99-BD84-6171778705EC}"/>
              </a:ext>
            </a:extLst>
          </p:cNvPr>
          <p:cNvPicPr>
            <a:picLocks noChangeAspect="1"/>
          </p:cNvPicPr>
          <p:nvPr/>
        </p:nvPicPr>
        <p:blipFill rotWithShape="1">
          <a:blip r:embed="rId3"/>
          <a:srcRect t="12210" r="1" b="32842"/>
          <a:stretch/>
        </p:blipFill>
        <p:spPr>
          <a:xfrm>
            <a:off x="6194332" y="2128367"/>
            <a:ext cx="5577840" cy="4086603"/>
          </a:xfrm>
          <a:prstGeom prst="rect">
            <a:avLst/>
          </a:prstGeom>
        </p:spPr>
      </p:pic>
    </p:spTree>
    <p:extLst>
      <p:ext uri="{BB962C8B-B14F-4D97-AF65-F5344CB8AC3E}">
        <p14:creationId xmlns:p14="http://schemas.microsoft.com/office/powerpoint/2010/main" val="382714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6C6E6-218C-472B-A4D2-A8AD57DBADA2}"/>
              </a:ext>
            </a:extLst>
          </p:cNvPr>
          <p:cNvSpPr>
            <a:spLocks noGrp="1"/>
          </p:cNvSpPr>
          <p:nvPr>
            <p:ph type="title"/>
          </p:nvPr>
        </p:nvSpPr>
        <p:spPr>
          <a:xfrm>
            <a:off x="841248" y="334644"/>
            <a:ext cx="10509504" cy="1076914"/>
          </a:xfrm>
        </p:spPr>
        <p:txBody>
          <a:bodyPr anchor="ctr">
            <a:normAutofit/>
          </a:bodyPr>
          <a:lstStyle/>
          <a:p>
            <a:r>
              <a:rPr lang="en-US" sz="3400"/>
              <a:t>Riverside Mills Park</a:t>
            </a:r>
            <a:br>
              <a:rPr lang="en-US" sz="3400"/>
            </a:br>
            <a:r>
              <a:rPr lang="en-US" sz="3400"/>
              <a:t>50 Aleppo Street, Providence</a:t>
            </a:r>
          </a:p>
        </p:txBody>
      </p:sp>
      <p:sp>
        <p:nvSpPr>
          <p:cNvPr id="20" name="Rectangle 1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6CAD205-A1B1-A568-8EB2-5978F5FA2287}"/>
              </a:ext>
            </a:extLst>
          </p:cNvPr>
          <p:cNvGraphicFramePr>
            <a:graphicFrameLocks noGrp="1"/>
          </p:cNvGraphicFramePr>
          <p:nvPr>
            <p:ph idx="1"/>
            <p:extLst>
              <p:ext uri="{D42A27DB-BD31-4B8C-83A1-F6EECF244321}">
                <p14:modId xmlns:p14="http://schemas.microsoft.com/office/powerpoint/2010/main" val="92264445"/>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258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F8A81AE0-4946-4D18-898D-2504ABC6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D02540-AED2-42DC-96C0-20F7095A702B}"/>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3100" dirty="0"/>
              <a:t>Riverside Mills Park – BEFORE</a:t>
            </a:r>
            <a:endParaRPr lang="en-US" sz="2200" dirty="0"/>
          </a:p>
        </p:txBody>
      </p:sp>
      <p:sp>
        <p:nvSpPr>
          <p:cNvPr id="22" name="Rectangle: Rounded Corners 21">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9" name="Picture 8" descr="A picture containing outdoor, ground, transport, construction&#10;&#10;Description automatically generated">
            <a:extLst>
              <a:ext uri="{FF2B5EF4-FFF2-40B4-BE49-F238E27FC236}">
                <a16:creationId xmlns:a16="http://schemas.microsoft.com/office/drawing/2014/main" id="{B8DB64EC-1426-454A-B1C8-67B9E508DF58}"/>
              </a:ext>
            </a:extLst>
          </p:cNvPr>
          <p:cNvPicPr>
            <a:picLocks noChangeAspect="1"/>
          </p:cNvPicPr>
          <p:nvPr/>
        </p:nvPicPr>
        <p:blipFill rotWithShape="1">
          <a:blip r:embed="rId2">
            <a:extLst>
              <a:ext uri="{28A0092B-C50C-407E-A947-70E740481C1C}">
                <a14:useLocalDpi xmlns:a14="http://schemas.microsoft.com/office/drawing/2010/main" val="0"/>
              </a:ext>
            </a:extLst>
          </a:blip>
          <a:srcRect l="41904" r="210" b="-3"/>
          <a:stretch/>
        </p:blipFill>
        <p:spPr>
          <a:xfrm>
            <a:off x="320752" y="299258"/>
            <a:ext cx="3703320" cy="4094573"/>
          </a:xfrm>
          <a:prstGeom prst="rect">
            <a:avLst/>
          </a:prstGeom>
        </p:spPr>
      </p:pic>
      <p:pic>
        <p:nvPicPr>
          <p:cNvPr id="5" name="Picture 4" descr="A picture containing snow, outdoor, covered, day&#10;&#10;Description automatically generated">
            <a:extLst>
              <a:ext uri="{FF2B5EF4-FFF2-40B4-BE49-F238E27FC236}">
                <a16:creationId xmlns:a16="http://schemas.microsoft.com/office/drawing/2014/main" id="{C7D7EB54-99A7-4B38-90AA-696E5AEC83FD}"/>
              </a:ext>
            </a:extLst>
          </p:cNvPr>
          <p:cNvPicPr>
            <a:picLocks noChangeAspect="1"/>
          </p:cNvPicPr>
          <p:nvPr/>
        </p:nvPicPr>
        <p:blipFill rotWithShape="1">
          <a:blip r:embed="rId3">
            <a:extLst>
              <a:ext uri="{28A0092B-C50C-407E-A947-70E740481C1C}">
                <a14:useLocalDpi xmlns:a14="http://schemas.microsoft.com/office/drawing/2010/main" val="0"/>
              </a:ext>
            </a:extLst>
          </a:blip>
          <a:srcRect l="28956" r="10384" b="1"/>
          <a:stretch/>
        </p:blipFill>
        <p:spPr>
          <a:xfrm>
            <a:off x="4244340" y="299258"/>
            <a:ext cx="3703320" cy="4094573"/>
          </a:xfrm>
          <a:prstGeom prst="rect">
            <a:avLst/>
          </a:prstGeom>
        </p:spPr>
      </p:pic>
      <p:pic>
        <p:nvPicPr>
          <p:cNvPr id="7" name="Picture 6" descr="A picture containing outdoor, snow, sky, day&#10;&#10;Description automatically generated">
            <a:extLst>
              <a:ext uri="{FF2B5EF4-FFF2-40B4-BE49-F238E27FC236}">
                <a16:creationId xmlns:a16="http://schemas.microsoft.com/office/drawing/2014/main" id="{EB015B4E-1900-4213-B129-E04F88F91660}"/>
              </a:ext>
            </a:extLst>
          </p:cNvPr>
          <p:cNvPicPr>
            <a:picLocks noChangeAspect="1"/>
          </p:cNvPicPr>
          <p:nvPr/>
        </p:nvPicPr>
        <p:blipFill rotWithShape="1">
          <a:blip r:embed="rId4">
            <a:extLst>
              <a:ext uri="{28A0092B-C50C-407E-A947-70E740481C1C}">
                <a14:useLocalDpi xmlns:a14="http://schemas.microsoft.com/office/drawing/2010/main" val="0"/>
              </a:ext>
            </a:extLst>
          </a:blip>
          <a:srcRect l="15891" r="22542" b="-2"/>
          <a:stretch/>
        </p:blipFill>
        <p:spPr>
          <a:xfrm>
            <a:off x="8167928" y="299258"/>
            <a:ext cx="3703320" cy="4094573"/>
          </a:xfrm>
          <a:prstGeom prst="rect">
            <a:avLst/>
          </a:prstGeom>
        </p:spPr>
      </p:pic>
    </p:spTree>
    <p:extLst>
      <p:ext uri="{BB962C8B-B14F-4D97-AF65-F5344CB8AC3E}">
        <p14:creationId xmlns:p14="http://schemas.microsoft.com/office/powerpoint/2010/main" val="3965417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3BE40A06-F20A-4590-B20B-34C50D338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DB5937-2D73-41F6-BCA9-71CEC8AA8B10}"/>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3100" dirty="0"/>
              <a:t>Riverside Mills Park – AFTER </a:t>
            </a:r>
            <a:endParaRPr lang="en-US" sz="2200" dirty="0"/>
          </a:p>
        </p:txBody>
      </p:sp>
      <p:sp>
        <p:nvSpPr>
          <p:cNvPr id="21" name="Rectangle: Rounded Corners 20">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 name="Picture 7" descr="A blue trampoline in a park&#10;&#10;Description automatically generated with low confidence">
            <a:extLst>
              <a:ext uri="{FF2B5EF4-FFF2-40B4-BE49-F238E27FC236}">
                <a16:creationId xmlns:a16="http://schemas.microsoft.com/office/drawing/2014/main" id="{FC80F894-9930-45F3-AFAF-92C238E3EF86}"/>
              </a:ext>
            </a:extLst>
          </p:cNvPr>
          <p:cNvPicPr>
            <a:picLocks noChangeAspect="1"/>
          </p:cNvPicPr>
          <p:nvPr/>
        </p:nvPicPr>
        <p:blipFill rotWithShape="1">
          <a:blip r:embed="rId2">
            <a:extLst>
              <a:ext uri="{28A0092B-C50C-407E-A947-70E740481C1C}">
                <a14:useLocalDpi xmlns:a14="http://schemas.microsoft.com/office/drawing/2010/main" val="0"/>
              </a:ext>
            </a:extLst>
          </a:blip>
          <a:srcRect l="8584" r="23614"/>
          <a:stretch/>
        </p:blipFill>
        <p:spPr>
          <a:xfrm>
            <a:off x="320040" y="2139484"/>
            <a:ext cx="3703320" cy="4096512"/>
          </a:xfrm>
          <a:prstGeom prst="rect">
            <a:avLst/>
          </a:prstGeom>
        </p:spPr>
      </p:pic>
      <p:pic>
        <p:nvPicPr>
          <p:cNvPr id="5" name="Picture 4" descr="A picture containing tree, outdoor, grass, sky&#10;&#10;Description automatically generated">
            <a:extLst>
              <a:ext uri="{FF2B5EF4-FFF2-40B4-BE49-F238E27FC236}">
                <a16:creationId xmlns:a16="http://schemas.microsoft.com/office/drawing/2014/main" id="{D345ADF2-8CEC-42F7-B43E-FFA4CFD78290}"/>
              </a:ext>
            </a:extLst>
          </p:cNvPr>
          <p:cNvPicPr>
            <a:picLocks noChangeAspect="1"/>
          </p:cNvPicPr>
          <p:nvPr/>
        </p:nvPicPr>
        <p:blipFill rotWithShape="1">
          <a:blip r:embed="rId3">
            <a:extLst>
              <a:ext uri="{28A0092B-C50C-407E-A947-70E740481C1C}">
                <a14:useLocalDpi xmlns:a14="http://schemas.microsoft.com/office/drawing/2010/main" val="0"/>
              </a:ext>
            </a:extLst>
          </a:blip>
          <a:srcRect l="24679" r="7519"/>
          <a:stretch/>
        </p:blipFill>
        <p:spPr>
          <a:xfrm>
            <a:off x="4244340" y="2139484"/>
            <a:ext cx="3703320" cy="4096512"/>
          </a:xfrm>
          <a:prstGeom prst="rect">
            <a:avLst/>
          </a:prstGeom>
        </p:spPr>
      </p:pic>
      <p:pic>
        <p:nvPicPr>
          <p:cNvPr id="6" name="Picture 5">
            <a:extLst>
              <a:ext uri="{FF2B5EF4-FFF2-40B4-BE49-F238E27FC236}">
                <a16:creationId xmlns:a16="http://schemas.microsoft.com/office/drawing/2014/main" id="{C9CD2BD2-4D93-4DC6-B638-4739A4D222DE}"/>
              </a:ext>
            </a:extLst>
          </p:cNvPr>
          <p:cNvPicPr>
            <a:picLocks noChangeAspect="1"/>
          </p:cNvPicPr>
          <p:nvPr/>
        </p:nvPicPr>
        <p:blipFill rotWithShape="1">
          <a:blip r:embed="rId4"/>
          <a:srcRect l="11829" r="20369"/>
          <a:stretch/>
        </p:blipFill>
        <p:spPr>
          <a:xfrm>
            <a:off x="8165592" y="2139484"/>
            <a:ext cx="3703320" cy="4096512"/>
          </a:xfrm>
          <a:prstGeom prst="rect">
            <a:avLst/>
          </a:prstGeom>
        </p:spPr>
      </p:pic>
    </p:spTree>
    <p:extLst>
      <p:ext uri="{BB962C8B-B14F-4D97-AF65-F5344CB8AC3E}">
        <p14:creationId xmlns:p14="http://schemas.microsoft.com/office/powerpoint/2010/main" val="2720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F9B85-B305-4BB0-B7FE-E8E60B70EF6C}"/>
              </a:ext>
            </a:extLst>
          </p:cNvPr>
          <p:cNvSpPr>
            <a:spLocks noGrp="1"/>
          </p:cNvSpPr>
          <p:nvPr>
            <p:ph type="title"/>
          </p:nvPr>
        </p:nvSpPr>
        <p:spPr>
          <a:xfrm>
            <a:off x="659234" y="957447"/>
            <a:ext cx="3383280" cy="4943105"/>
          </a:xfrm>
        </p:spPr>
        <p:txBody>
          <a:bodyPr anchor="ctr">
            <a:normAutofit/>
          </a:bodyPr>
          <a:lstStyle/>
          <a:p>
            <a:r>
              <a:rPr lang="en-US"/>
              <a:t>Lincoln Lace &amp; Braid</a:t>
            </a:r>
            <a:br>
              <a:rPr lang="en-US"/>
            </a:br>
            <a:r>
              <a:rPr lang="en-US"/>
              <a:t>55-61 Ponagansett Drive, Providence</a:t>
            </a:r>
          </a:p>
        </p:txBody>
      </p:sp>
      <p:sp>
        <p:nvSpPr>
          <p:cNvPr id="20" name="Rectangle 19">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1AC8E224-2A17-4774-C647-0348963A3982}"/>
              </a:ext>
            </a:extLst>
          </p:cNvPr>
          <p:cNvGraphicFramePr>
            <a:graphicFrameLocks noGrp="1"/>
          </p:cNvGraphicFramePr>
          <p:nvPr>
            <p:ph idx="1"/>
            <p:extLst>
              <p:ext uri="{D42A27DB-BD31-4B8C-83A1-F6EECF244321}">
                <p14:modId xmlns:p14="http://schemas.microsoft.com/office/powerpoint/2010/main" val="1352792911"/>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51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4">
            <a:extLst>
              <a:ext uri="{FF2B5EF4-FFF2-40B4-BE49-F238E27FC236}">
                <a16:creationId xmlns:a16="http://schemas.microsoft.com/office/drawing/2014/main" id="{93E9B640-E416-40A1-A398-9B0FFD9BE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817185-B725-4C98-A2A5-B8A6DAC9A4A3}"/>
              </a:ext>
            </a:extLst>
          </p:cNvPr>
          <p:cNvSpPr>
            <a:spLocks noGrp="1"/>
          </p:cNvSpPr>
          <p:nvPr>
            <p:ph type="title"/>
          </p:nvPr>
        </p:nvSpPr>
        <p:spPr>
          <a:xfrm>
            <a:off x="8475919" y="1144769"/>
            <a:ext cx="3340962" cy="2896432"/>
          </a:xfrm>
        </p:spPr>
        <p:txBody>
          <a:bodyPr vert="horz" lIns="91440" tIns="45720" rIns="91440" bIns="45720" rtlCol="0" anchor="b">
            <a:normAutofit/>
          </a:bodyPr>
          <a:lstStyle/>
          <a:p>
            <a:r>
              <a:rPr lang="en-US" sz="4400"/>
              <a:t>Lincoln Lace &amp; Braid – BEFORE</a:t>
            </a:r>
            <a:endParaRPr lang="en-US" sz="3100" dirty="0"/>
          </a:p>
        </p:txBody>
      </p:sp>
      <p:pic>
        <p:nvPicPr>
          <p:cNvPr id="4" name="Picture 3">
            <a:extLst>
              <a:ext uri="{FF2B5EF4-FFF2-40B4-BE49-F238E27FC236}">
                <a16:creationId xmlns:a16="http://schemas.microsoft.com/office/drawing/2014/main" id="{56552F72-53CA-41DD-BA81-9E9ED767A8CA}"/>
              </a:ext>
            </a:extLst>
          </p:cNvPr>
          <p:cNvPicPr>
            <a:picLocks noChangeAspect="1"/>
          </p:cNvPicPr>
          <p:nvPr/>
        </p:nvPicPr>
        <p:blipFill rotWithShape="1">
          <a:blip r:embed="rId2"/>
          <a:srcRect l="29233" r="13951" b="2"/>
          <a:stretch/>
        </p:blipFill>
        <p:spPr>
          <a:xfrm>
            <a:off x="1" y="10"/>
            <a:ext cx="3547146" cy="4136056"/>
          </a:xfrm>
          <a:prstGeom prst="rect">
            <a:avLst/>
          </a:prstGeom>
        </p:spPr>
      </p:pic>
      <p:pic>
        <p:nvPicPr>
          <p:cNvPr id="6" name="Picture 5">
            <a:extLst>
              <a:ext uri="{FF2B5EF4-FFF2-40B4-BE49-F238E27FC236}">
                <a16:creationId xmlns:a16="http://schemas.microsoft.com/office/drawing/2014/main" id="{B265E2C3-0D59-4473-BFB7-08ADBE7925AE}"/>
              </a:ext>
            </a:extLst>
          </p:cNvPr>
          <p:cNvPicPr>
            <a:picLocks noChangeAspect="1"/>
          </p:cNvPicPr>
          <p:nvPr/>
        </p:nvPicPr>
        <p:blipFill rotWithShape="1">
          <a:blip r:embed="rId3"/>
          <a:srcRect r="2" b="2625"/>
          <a:stretch/>
        </p:blipFill>
        <p:spPr>
          <a:xfrm>
            <a:off x="20" y="4241540"/>
            <a:ext cx="3547126" cy="2616461"/>
          </a:xfrm>
          <a:prstGeom prst="rect">
            <a:avLst/>
          </a:prstGeom>
        </p:spPr>
      </p:pic>
      <p:pic>
        <p:nvPicPr>
          <p:cNvPr id="5" name="Picture 4">
            <a:extLst>
              <a:ext uri="{FF2B5EF4-FFF2-40B4-BE49-F238E27FC236}">
                <a16:creationId xmlns:a16="http://schemas.microsoft.com/office/drawing/2014/main" id="{39A3F5B8-923E-4B0E-BBD8-A181DFDAEBA4}"/>
              </a:ext>
            </a:extLst>
          </p:cNvPr>
          <p:cNvPicPr>
            <a:picLocks noChangeAspect="1"/>
          </p:cNvPicPr>
          <p:nvPr/>
        </p:nvPicPr>
        <p:blipFill rotWithShape="1">
          <a:blip r:embed="rId4"/>
          <a:srcRect l="28362" r="21924" b="-2"/>
          <a:stretch/>
        </p:blipFill>
        <p:spPr>
          <a:xfrm>
            <a:off x="3665256" y="10"/>
            <a:ext cx="4329273" cy="6857990"/>
          </a:xfrm>
          <a:prstGeom prst="rect">
            <a:avLst/>
          </a:prstGeom>
        </p:spPr>
      </p:pic>
      <p:sp>
        <p:nvSpPr>
          <p:cNvPr id="26"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04995"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5918" y="4177748"/>
            <a:ext cx="332539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47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Rectangle 56">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Rectangle 58">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B6648F-D2A2-4CC2-AE25-16ABC61DEAC6}"/>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a:t>Lincoln Lace &amp; Braid – AFTER </a:t>
            </a:r>
          </a:p>
        </p:txBody>
      </p:sp>
      <p:sp>
        <p:nvSpPr>
          <p:cNvPr id="61" name="Rectangle: Rounded Corners 60">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9" name="Picture 8" descr="A picture containing outdoor, sky, nature&#10;&#10;Description automatically generated">
            <a:extLst>
              <a:ext uri="{FF2B5EF4-FFF2-40B4-BE49-F238E27FC236}">
                <a16:creationId xmlns:a16="http://schemas.microsoft.com/office/drawing/2014/main" id="{EE88AF7B-CFED-4F81-AF28-53DD1FD9E503}"/>
              </a:ext>
            </a:extLst>
          </p:cNvPr>
          <p:cNvPicPr>
            <a:picLocks noChangeAspect="1"/>
          </p:cNvPicPr>
          <p:nvPr/>
        </p:nvPicPr>
        <p:blipFill rotWithShape="1">
          <a:blip r:embed="rId2">
            <a:extLst>
              <a:ext uri="{28A0092B-C50C-407E-A947-70E740481C1C}">
                <a14:useLocalDpi xmlns:a14="http://schemas.microsoft.com/office/drawing/2010/main" val="0"/>
              </a:ext>
            </a:extLst>
          </a:blip>
          <a:srcRect t="4804" r="-4" b="2886"/>
          <a:stretch/>
        </p:blipFill>
        <p:spPr>
          <a:xfrm rot="5400000">
            <a:off x="-383078" y="929224"/>
            <a:ext cx="4094573" cy="2834640"/>
          </a:xfrm>
          <a:prstGeom prst="rect">
            <a:avLst/>
          </a:prstGeom>
        </p:spPr>
      </p:pic>
      <p:pic>
        <p:nvPicPr>
          <p:cNvPr id="5" name="Picture 4">
            <a:extLst>
              <a:ext uri="{FF2B5EF4-FFF2-40B4-BE49-F238E27FC236}">
                <a16:creationId xmlns:a16="http://schemas.microsoft.com/office/drawing/2014/main" id="{6BE6DA71-5256-48C9-8126-2AA3B4FC5566}"/>
              </a:ext>
            </a:extLst>
          </p:cNvPr>
          <p:cNvPicPr>
            <a:picLocks noChangeAspect="1"/>
          </p:cNvPicPr>
          <p:nvPr/>
        </p:nvPicPr>
        <p:blipFill rotWithShape="1">
          <a:blip r:embed="rId3"/>
          <a:srcRect l="7695" r="-4" b="-4"/>
          <a:stretch/>
        </p:blipFill>
        <p:spPr>
          <a:xfrm>
            <a:off x="3200400" y="299258"/>
            <a:ext cx="2834640" cy="4094573"/>
          </a:xfrm>
          <a:prstGeom prst="rect">
            <a:avLst/>
          </a:prstGeom>
        </p:spPr>
      </p:pic>
      <p:pic>
        <p:nvPicPr>
          <p:cNvPr id="7" name="Picture 6">
            <a:extLst>
              <a:ext uri="{FF2B5EF4-FFF2-40B4-BE49-F238E27FC236}">
                <a16:creationId xmlns:a16="http://schemas.microsoft.com/office/drawing/2014/main" id="{FB1CF154-3E92-4897-913A-D7745BA0C75E}"/>
              </a:ext>
            </a:extLst>
          </p:cNvPr>
          <p:cNvPicPr>
            <a:picLocks noChangeAspect="1"/>
          </p:cNvPicPr>
          <p:nvPr/>
        </p:nvPicPr>
        <p:blipFill rotWithShape="1">
          <a:blip r:embed="rId4">
            <a:extLst>
              <a:ext uri="{28A0092B-C50C-407E-A947-70E740481C1C}">
                <a14:useLocalDpi xmlns:a14="http://schemas.microsoft.com/office/drawing/2010/main" val="0"/>
              </a:ext>
            </a:extLst>
          </a:blip>
          <a:srcRect l="17086" r="30994" b="3"/>
          <a:stretch/>
        </p:blipFill>
        <p:spPr>
          <a:xfrm>
            <a:off x="6153912" y="299258"/>
            <a:ext cx="2834640" cy="4094573"/>
          </a:xfrm>
          <a:prstGeom prst="rect">
            <a:avLst/>
          </a:prstGeom>
        </p:spPr>
      </p:pic>
      <p:pic>
        <p:nvPicPr>
          <p:cNvPr id="6" name="Picture 5">
            <a:extLst>
              <a:ext uri="{FF2B5EF4-FFF2-40B4-BE49-F238E27FC236}">
                <a16:creationId xmlns:a16="http://schemas.microsoft.com/office/drawing/2014/main" id="{8DE481AE-350C-49A0-820B-B27492BB91BA}"/>
              </a:ext>
            </a:extLst>
          </p:cNvPr>
          <p:cNvPicPr>
            <a:picLocks noChangeAspect="1"/>
          </p:cNvPicPr>
          <p:nvPr/>
        </p:nvPicPr>
        <p:blipFill rotWithShape="1">
          <a:blip r:embed="rId5"/>
          <a:srcRect l="16071" r="32008" b="3"/>
          <a:stretch/>
        </p:blipFill>
        <p:spPr>
          <a:xfrm>
            <a:off x="9107424" y="299258"/>
            <a:ext cx="2834640" cy="4094573"/>
          </a:xfrm>
          <a:prstGeom prst="rect">
            <a:avLst/>
          </a:prstGeom>
        </p:spPr>
      </p:pic>
    </p:spTree>
    <p:extLst>
      <p:ext uri="{BB962C8B-B14F-4D97-AF65-F5344CB8AC3E}">
        <p14:creationId xmlns:p14="http://schemas.microsoft.com/office/powerpoint/2010/main" val="182845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B3409-8565-4DCF-B294-AA25278A2352}"/>
              </a:ext>
            </a:extLst>
          </p:cNvPr>
          <p:cNvSpPr>
            <a:spLocks noGrp="1"/>
          </p:cNvSpPr>
          <p:nvPr>
            <p:ph type="title"/>
          </p:nvPr>
        </p:nvSpPr>
        <p:spPr>
          <a:xfrm>
            <a:off x="659234" y="957447"/>
            <a:ext cx="3383280" cy="4943105"/>
          </a:xfrm>
        </p:spPr>
        <p:txBody>
          <a:bodyPr anchor="ctr">
            <a:normAutofit/>
          </a:bodyPr>
          <a:lstStyle/>
          <a:p>
            <a:r>
              <a:rPr lang="en-US" dirty="0"/>
              <a:t>Macomber Stadium</a:t>
            </a:r>
            <a:br>
              <a:rPr lang="en-US" dirty="0"/>
            </a:br>
            <a:r>
              <a:rPr lang="en-US" dirty="0"/>
              <a:t>964 High Street, Central Falls</a:t>
            </a:r>
          </a:p>
        </p:txBody>
      </p:sp>
      <p:sp>
        <p:nvSpPr>
          <p:cNvPr id="29" name="Rectangle 28">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018701B-8AAE-40DD-D496-1B22038D9963}"/>
              </a:ext>
            </a:extLst>
          </p:cNvPr>
          <p:cNvGraphicFramePr>
            <a:graphicFrameLocks noGrp="1"/>
          </p:cNvGraphicFramePr>
          <p:nvPr>
            <p:ph idx="1"/>
            <p:extLst>
              <p:ext uri="{D42A27DB-BD31-4B8C-83A1-F6EECF244321}">
                <p14:modId xmlns:p14="http://schemas.microsoft.com/office/powerpoint/2010/main" val="3363281781"/>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82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17250-96F6-4697-AEEA-0BA80C19B4BA}"/>
              </a:ext>
            </a:extLst>
          </p:cNvPr>
          <p:cNvSpPr>
            <a:spLocks noGrp="1"/>
          </p:cNvSpPr>
          <p:nvPr>
            <p:ph type="title"/>
          </p:nvPr>
        </p:nvSpPr>
        <p:spPr>
          <a:xfrm>
            <a:off x="841248" y="334644"/>
            <a:ext cx="10509504" cy="1076914"/>
          </a:xfrm>
        </p:spPr>
        <p:txBody>
          <a:bodyPr anchor="ctr">
            <a:normAutofit/>
          </a:bodyPr>
          <a:lstStyle/>
          <a:p>
            <a:r>
              <a:rPr lang="en-US" dirty="0"/>
              <a:t>Agenda</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2302EE0-51FA-F229-C7D9-FFAF81177CFD}"/>
              </a:ext>
            </a:extLst>
          </p:cNvPr>
          <p:cNvGraphicFramePr>
            <a:graphicFrameLocks noGrp="1"/>
          </p:cNvGraphicFramePr>
          <p:nvPr>
            <p:ph idx="1"/>
            <p:extLst>
              <p:ext uri="{D42A27DB-BD31-4B8C-83A1-F6EECF244321}">
                <p14:modId xmlns:p14="http://schemas.microsoft.com/office/powerpoint/2010/main" val="3388122669"/>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367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FC13D0-D506-493F-92AC-128B629E06B2}"/>
              </a:ext>
            </a:extLst>
          </p:cNvPr>
          <p:cNvPicPr>
            <a:picLocks noChangeAspect="1"/>
          </p:cNvPicPr>
          <p:nvPr/>
        </p:nvPicPr>
        <p:blipFill rotWithShape="1">
          <a:blip r:embed="rId2"/>
          <a:srcRect l="7613" r="11088"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a:extLst>
              <a:ext uri="{FF2B5EF4-FFF2-40B4-BE49-F238E27FC236}">
                <a16:creationId xmlns:a16="http://schemas.microsoft.com/office/drawing/2014/main" id="{5B40FAB2-BCF3-4074-B102-1D45BC299185}"/>
              </a:ext>
            </a:extLst>
          </p:cNvPr>
          <p:cNvPicPr>
            <a:picLocks noChangeAspect="1"/>
          </p:cNvPicPr>
          <p:nvPr/>
        </p:nvPicPr>
        <p:blipFill rotWithShape="1">
          <a:blip r:embed="rId3"/>
          <a:srcRect l="9201" r="4"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E8E289C1-3C48-48A6-8021-E300066C50DE}"/>
              </a:ext>
            </a:extLst>
          </p:cNvPr>
          <p:cNvPicPr>
            <a:picLocks noChangeAspect="1"/>
          </p:cNvPicPr>
          <p:nvPr/>
        </p:nvPicPr>
        <p:blipFill rotWithShape="1">
          <a:blip r:embed="rId4"/>
          <a:srcRect t="6193" r="-1" b="21523"/>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7" name="Freeform: Shape 16">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Freeform: Shape 18">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8F5ABB-4E20-4D04-8E48-8AF01B0C57B0}"/>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dirty="0"/>
              <a:t>Macomber Stadium – BEFORE</a:t>
            </a:r>
            <a:endParaRPr lang="en-US" sz="2000" dirty="0"/>
          </a:p>
        </p:txBody>
      </p:sp>
      <p:sp>
        <p:nvSpPr>
          <p:cNvPr id="21" name="Rectangle 20">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412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3BE40A06-F20A-4590-B20B-34C50D338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76527D-4DE0-40F3-87D4-D7CD7D32A5F5}"/>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a:t>Macomber Stadium – AFTER</a:t>
            </a:r>
            <a:endParaRPr lang="en-US" sz="2800" dirty="0"/>
          </a:p>
        </p:txBody>
      </p:sp>
      <p:sp>
        <p:nvSpPr>
          <p:cNvPr id="19" name="Rectangle: Rounded Corners 1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503B7E0B-1A45-49F3-B5DF-3F91F6FEDE1F}"/>
              </a:ext>
            </a:extLst>
          </p:cNvPr>
          <p:cNvPicPr>
            <a:picLocks noChangeAspect="1"/>
          </p:cNvPicPr>
          <p:nvPr/>
        </p:nvPicPr>
        <p:blipFill rotWithShape="1">
          <a:blip r:embed="rId2"/>
          <a:srcRect l="13830" r="18368"/>
          <a:stretch/>
        </p:blipFill>
        <p:spPr>
          <a:xfrm>
            <a:off x="320040" y="2139484"/>
            <a:ext cx="3703320" cy="4096512"/>
          </a:xfrm>
          <a:prstGeom prst="rect">
            <a:avLst/>
          </a:prstGeom>
        </p:spPr>
      </p:pic>
      <p:pic>
        <p:nvPicPr>
          <p:cNvPr id="5" name="Picture 4">
            <a:extLst>
              <a:ext uri="{FF2B5EF4-FFF2-40B4-BE49-F238E27FC236}">
                <a16:creationId xmlns:a16="http://schemas.microsoft.com/office/drawing/2014/main" id="{A2C98C6D-61C9-4AA6-A22E-85818707081E}"/>
              </a:ext>
            </a:extLst>
          </p:cNvPr>
          <p:cNvPicPr>
            <a:picLocks noChangeAspect="1"/>
          </p:cNvPicPr>
          <p:nvPr/>
        </p:nvPicPr>
        <p:blipFill rotWithShape="1">
          <a:blip r:embed="rId3"/>
          <a:srcRect l="15300" r="16899"/>
          <a:stretch/>
        </p:blipFill>
        <p:spPr>
          <a:xfrm>
            <a:off x="4244340" y="2139484"/>
            <a:ext cx="3703320" cy="4096512"/>
          </a:xfrm>
          <a:prstGeom prst="rect">
            <a:avLst/>
          </a:prstGeom>
        </p:spPr>
      </p:pic>
      <p:pic>
        <p:nvPicPr>
          <p:cNvPr id="6" name="Picture 5">
            <a:extLst>
              <a:ext uri="{FF2B5EF4-FFF2-40B4-BE49-F238E27FC236}">
                <a16:creationId xmlns:a16="http://schemas.microsoft.com/office/drawing/2014/main" id="{87A5891F-80E8-43C4-8B52-2D50709D662E}"/>
              </a:ext>
            </a:extLst>
          </p:cNvPr>
          <p:cNvPicPr>
            <a:picLocks noChangeAspect="1"/>
          </p:cNvPicPr>
          <p:nvPr/>
        </p:nvPicPr>
        <p:blipFill rotWithShape="1">
          <a:blip r:embed="rId4"/>
          <a:srcRect l="19004" r="13194"/>
          <a:stretch/>
        </p:blipFill>
        <p:spPr>
          <a:xfrm>
            <a:off x="8165592" y="2139484"/>
            <a:ext cx="3703320" cy="4096512"/>
          </a:xfrm>
          <a:prstGeom prst="rect">
            <a:avLst/>
          </a:prstGeom>
        </p:spPr>
      </p:pic>
    </p:spTree>
    <p:extLst>
      <p:ext uri="{BB962C8B-B14F-4D97-AF65-F5344CB8AC3E}">
        <p14:creationId xmlns:p14="http://schemas.microsoft.com/office/powerpoint/2010/main" val="2526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5B50C-BF7C-46B3-BC96-303893C976F7}"/>
              </a:ext>
            </a:extLst>
          </p:cNvPr>
          <p:cNvSpPr>
            <a:spLocks noGrp="1"/>
          </p:cNvSpPr>
          <p:nvPr>
            <p:ph type="title"/>
          </p:nvPr>
        </p:nvSpPr>
        <p:spPr>
          <a:xfrm>
            <a:off x="659234" y="957447"/>
            <a:ext cx="3383280" cy="4943105"/>
          </a:xfrm>
        </p:spPr>
        <p:txBody>
          <a:bodyPr anchor="ctr">
            <a:normAutofit/>
          </a:bodyPr>
          <a:lstStyle/>
          <a:p>
            <a:r>
              <a:rPr lang="en-US" dirty="0"/>
              <a:t>1304 High Street, Central Falls</a:t>
            </a:r>
          </a:p>
        </p:txBody>
      </p:sp>
      <p:sp>
        <p:nvSpPr>
          <p:cNvPr id="20" name="Rectangle 19">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7885887-C698-5BC6-4456-C2B6C738F681}"/>
              </a:ext>
            </a:extLst>
          </p:cNvPr>
          <p:cNvGraphicFramePr>
            <a:graphicFrameLocks noGrp="1"/>
          </p:cNvGraphicFramePr>
          <p:nvPr>
            <p:ph idx="1"/>
            <p:extLst>
              <p:ext uri="{D42A27DB-BD31-4B8C-83A1-F6EECF244321}">
                <p14:modId xmlns:p14="http://schemas.microsoft.com/office/powerpoint/2010/main" val="1421469708"/>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741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field with a building in the background&#10;&#10;Description automatically generated with low confidence">
            <a:extLst>
              <a:ext uri="{FF2B5EF4-FFF2-40B4-BE49-F238E27FC236}">
                <a16:creationId xmlns:a16="http://schemas.microsoft.com/office/drawing/2014/main" id="{87AFE51C-3EEF-4FF5-AEC2-55CFD8066576}"/>
              </a:ext>
            </a:extLst>
          </p:cNvPr>
          <p:cNvPicPr>
            <a:picLocks noChangeAspect="1"/>
          </p:cNvPicPr>
          <p:nvPr/>
        </p:nvPicPr>
        <p:blipFill rotWithShape="1">
          <a:blip r:embed="rId2">
            <a:extLst>
              <a:ext uri="{28A0092B-C50C-407E-A947-70E740481C1C}">
                <a14:useLocalDpi xmlns:a14="http://schemas.microsoft.com/office/drawing/2010/main" val="0"/>
              </a:ext>
            </a:extLst>
          </a:blip>
          <a:srcRect t="1821" b="6672"/>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A picture containing ground, outdoor, dirt, construction&#10;&#10;Description automatically generated">
            <a:extLst>
              <a:ext uri="{FF2B5EF4-FFF2-40B4-BE49-F238E27FC236}">
                <a16:creationId xmlns:a16="http://schemas.microsoft.com/office/drawing/2014/main" id="{04E1AD08-9B8F-4E2D-985E-14326A128DA1}"/>
              </a:ext>
            </a:extLst>
          </p:cNvPr>
          <p:cNvPicPr>
            <a:picLocks noChangeAspect="1"/>
          </p:cNvPicPr>
          <p:nvPr/>
        </p:nvPicPr>
        <p:blipFill rotWithShape="1">
          <a:blip r:embed="rId3">
            <a:extLst>
              <a:ext uri="{28A0092B-C50C-407E-A947-70E740481C1C}">
                <a14:useLocalDpi xmlns:a14="http://schemas.microsoft.com/office/drawing/2010/main" val="0"/>
              </a:ext>
            </a:extLst>
          </a:blip>
          <a:srcRect l="825" r="1868" b="-3"/>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9" name="Picture 8" descr="A picture containing ground, outdoor, dirt, sandy&#10;&#10;Description automatically generated">
            <a:extLst>
              <a:ext uri="{FF2B5EF4-FFF2-40B4-BE49-F238E27FC236}">
                <a16:creationId xmlns:a16="http://schemas.microsoft.com/office/drawing/2014/main" id="{BD5470C0-4224-4040-9977-D850744E77E2}"/>
              </a:ext>
            </a:extLst>
          </p:cNvPr>
          <p:cNvPicPr>
            <a:picLocks noChangeAspect="1"/>
          </p:cNvPicPr>
          <p:nvPr/>
        </p:nvPicPr>
        <p:blipFill rotWithShape="1">
          <a:blip r:embed="rId4">
            <a:extLst>
              <a:ext uri="{28A0092B-C50C-407E-A947-70E740481C1C}">
                <a14:useLocalDpi xmlns:a14="http://schemas.microsoft.com/office/drawing/2010/main" val="0"/>
              </a:ext>
            </a:extLst>
          </a:blip>
          <a:srcRect r="2" b="572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4" name="Freeform: Shape 23">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FD4FFA-CBAD-4A09-9BDB-ABC4BA9444EC}"/>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dirty="0"/>
              <a:t>1304 High Street - BEFORE</a:t>
            </a:r>
          </a:p>
        </p:txBody>
      </p:sp>
      <p:sp>
        <p:nvSpPr>
          <p:cNvPr id="28" name="Rectangle 27">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construction site with a building in the background&#10;&#10;Description automatically generated with low confidence">
            <a:extLst>
              <a:ext uri="{FF2B5EF4-FFF2-40B4-BE49-F238E27FC236}">
                <a16:creationId xmlns:a16="http://schemas.microsoft.com/office/drawing/2014/main" id="{8A5FC296-7084-4F8A-981B-AC130EB29D43}"/>
              </a:ext>
            </a:extLst>
          </p:cNvPr>
          <p:cNvPicPr>
            <a:picLocks noChangeAspect="1"/>
          </p:cNvPicPr>
          <p:nvPr/>
        </p:nvPicPr>
        <p:blipFill rotWithShape="1">
          <a:blip r:embed="rId5">
            <a:extLst>
              <a:ext uri="{28A0092B-C50C-407E-A947-70E740481C1C}">
                <a14:useLocalDpi xmlns:a14="http://schemas.microsoft.com/office/drawing/2010/main" val="0"/>
              </a:ext>
            </a:extLst>
          </a:blip>
          <a:srcRect r="4474" b="-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0" name="Rectangle 29">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39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9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19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0" name="Rectangle 193">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large green field with trees in the background&#10;&#10;Description automatically generated with medium confidence">
            <a:extLst>
              <a:ext uri="{FF2B5EF4-FFF2-40B4-BE49-F238E27FC236}">
                <a16:creationId xmlns:a16="http://schemas.microsoft.com/office/drawing/2014/main" id="{83F9EC09-F0C9-4331-B5F6-E0EF23628B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94">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F4E61-AD34-43C6-BF08-400B5FC92F3F}"/>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a:solidFill>
                  <a:schemeClr val="bg1"/>
                </a:solidFill>
              </a:rPr>
              <a:t>1304 High Street – AFTER </a:t>
            </a:r>
          </a:p>
        </p:txBody>
      </p:sp>
    </p:spTree>
    <p:extLst>
      <p:ext uri="{BB962C8B-B14F-4D97-AF65-F5344CB8AC3E}">
        <p14:creationId xmlns:p14="http://schemas.microsoft.com/office/powerpoint/2010/main" val="3896187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CD824-F9ED-4452-B4EC-55DDA33C13A3}"/>
              </a:ext>
            </a:extLst>
          </p:cNvPr>
          <p:cNvSpPr>
            <a:spLocks noGrp="1"/>
          </p:cNvSpPr>
          <p:nvPr>
            <p:ph type="title"/>
          </p:nvPr>
        </p:nvSpPr>
        <p:spPr>
          <a:xfrm>
            <a:off x="841248" y="251312"/>
            <a:ext cx="10506456" cy="1010264"/>
          </a:xfrm>
        </p:spPr>
        <p:txBody>
          <a:bodyPr anchor="ctr">
            <a:normAutofit/>
          </a:bodyPr>
          <a:lstStyle/>
          <a:p>
            <a:r>
              <a:rPr lang="en-US" dirty="0"/>
              <a:t>Summary</a:t>
            </a:r>
          </a:p>
        </p:txBody>
      </p:sp>
      <p:sp>
        <p:nvSpPr>
          <p:cNvPr id="25" name="Rectangle 24">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Content Placeholder 2">
            <a:extLst>
              <a:ext uri="{FF2B5EF4-FFF2-40B4-BE49-F238E27FC236}">
                <a16:creationId xmlns:a16="http://schemas.microsoft.com/office/drawing/2014/main" id="{C586A1A5-EB5B-4B44-9E8C-7B67BC321B48}"/>
              </a:ext>
            </a:extLst>
          </p:cNvPr>
          <p:cNvGraphicFramePr>
            <a:graphicFrameLocks noGrp="1"/>
          </p:cNvGraphicFramePr>
          <p:nvPr>
            <p:ph idx="1"/>
            <p:extLst>
              <p:ext uri="{D42A27DB-BD31-4B8C-83A1-F6EECF244321}">
                <p14:modId xmlns:p14="http://schemas.microsoft.com/office/powerpoint/2010/main" val="1565361987"/>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059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66CB31-13C0-4828-AC90-C39B9EE38454}"/>
              </a:ext>
            </a:extLst>
          </p:cNvPr>
          <p:cNvSpPr>
            <a:spLocks noGrp="1"/>
          </p:cNvSpPr>
          <p:nvPr>
            <p:ph type="title"/>
          </p:nvPr>
        </p:nvSpPr>
        <p:spPr>
          <a:xfrm>
            <a:off x="841248" y="685800"/>
            <a:ext cx="10506456" cy="1157005"/>
          </a:xfrm>
        </p:spPr>
        <p:txBody>
          <a:bodyPr anchor="b">
            <a:normAutofit/>
          </a:bodyPr>
          <a:lstStyle/>
          <a:p>
            <a:r>
              <a:rPr lang="en-US" sz="4800"/>
              <a:t>Contact Information</a:t>
            </a:r>
          </a:p>
        </p:txBody>
      </p:sp>
      <p:sp>
        <p:nvSpPr>
          <p:cNvPr id="20" name="Rectangle 19">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780C811-3CB7-D2B3-549C-B9F04E2B12E7}"/>
              </a:ext>
            </a:extLst>
          </p:cNvPr>
          <p:cNvGraphicFramePr>
            <a:graphicFrameLocks noGrp="1"/>
          </p:cNvGraphicFramePr>
          <p:nvPr>
            <p:ph idx="1"/>
            <p:extLst>
              <p:ext uri="{D42A27DB-BD31-4B8C-83A1-F6EECF244321}">
                <p14:modId xmlns:p14="http://schemas.microsoft.com/office/powerpoint/2010/main" val="3225966016"/>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815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BA641E-F40F-41C8-843E-236F0B55168F}"/>
              </a:ext>
            </a:extLst>
          </p:cNvPr>
          <p:cNvSpPr>
            <a:spLocks noGrp="1"/>
          </p:cNvSpPr>
          <p:nvPr>
            <p:ph type="title"/>
          </p:nvPr>
        </p:nvSpPr>
        <p:spPr>
          <a:xfrm>
            <a:off x="621792" y="1161288"/>
            <a:ext cx="3602736" cy="4526280"/>
          </a:xfrm>
        </p:spPr>
        <p:txBody>
          <a:bodyPr>
            <a:normAutofit/>
          </a:bodyPr>
          <a:lstStyle/>
          <a:p>
            <a:r>
              <a:rPr lang="en-US" dirty="0"/>
              <a:t>What is a Brownfield?</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B41886E-29EE-4498-BBB2-92AFD0284F88}"/>
              </a:ext>
            </a:extLst>
          </p:cNvPr>
          <p:cNvGraphicFramePr>
            <a:graphicFrameLocks noGrp="1"/>
          </p:cNvGraphicFramePr>
          <p:nvPr>
            <p:ph idx="1"/>
            <p:extLst>
              <p:ext uri="{D42A27DB-BD31-4B8C-83A1-F6EECF244321}">
                <p14:modId xmlns:p14="http://schemas.microsoft.com/office/powerpoint/2010/main" val="2205666201"/>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671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84076-69BF-4344-90F7-91E0037251DF}"/>
              </a:ext>
            </a:extLst>
          </p:cNvPr>
          <p:cNvSpPr>
            <a:spLocks noGrp="1"/>
          </p:cNvSpPr>
          <p:nvPr>
            <p:ph type="title"/>
          </p:nvPr>
        </p:nvSpPr>
        <p:spPr>
          <a:xfrm>
            <a:off x="841248" y="334644"/>
            <a:ext cx="10509504" cy="1076914"/>
          </a:xfrm>
        </p:spPr>
        <p:txBody>
          <a:bodyPr anchor="ctr">
            <a:normAutofit/>
          </a:bodyPr>
          <a:lstStyle/>
          <a:p>
            <a:r>
              <a:rPr lang="en-US" dirty="0"/>
              <a:t>Types of Brownfields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63DB94D-DA3D-74CF-4F6E-6C6139F0B6A1}"/>
              </a:ext>
            </a:extLst>
          </p:cNvPr>
          <p:cNvGraphicFramePr>
            <a:graphicFrameLocks noGrp="1"/>
          </p:cNvGraphicFramePr>
          <p:nvPr>
            <p:ph idx="1"/>
            <p:extLst>
              <p:ext uri="{D42A27DB-BD31-4B8C-83A1-F6EECF244321}">
                <p14:modId xmlns:p14="http://schemas.microsoft.com/office/powerpoint/2010/main" val="3759983045"/>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7154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7D5BF-4A41-43DE-A800-FC8A3C2DD36D}"/>
              </a:ext>
            </a:extLst>
          </p:cNvPr>
          <p:cNvSpPr>
            <a:spLocks noGrp="1"/>
          </p:cNvSpPr>
          <p:nvPr>
            <p:ph type="title"/>
          </p:nvPr>
        </p:nvSpPr>
        <p:spPr>
          <a:xfrm>
            <a:off x="659234" y="957447"/>
            <a:ext cx="3383280" cy="4943105"/>
          </a:xfrm>
        </p:spPr>
        <p:txBody>
          <a:bodyPr anchor="ctr">
            <a:normAutofit/>
          </a:bodyPr>
          <a:lstStyle/>
          <a:p>
            <a:r>
              <a:rPr lang="en-US" sz="3700"/>
              <a:t>Funding Opportunities</a:t>
            </a:r>
          </a:p>
        </p:txBody>
      </p:sp>
      <p:sp>
        <p:nvSpPr>
          <p:cNvPr id="22" name="Rectangle 2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91EEE1E-4A2A-47C9-8653-7769C363E719}"/>
              </a:ext>
            </a:extLst>
          </p:cNvPr>
          <p:cNvGraphicFramePr>
            <a:graphicFrameLocks noGrp="1"/>
          </p:cNvGraphicFramePr>
          <p:nvPr>
            <p:ph idx="1"/>
            <p:extLst>
              <p:ext uri="{D42A27DB-BD31-4B8C-83A1-F6EECF244321}">
                <p14:modId xmlns:p14="http://schemas.microsoft.com/office/powerpoint/2010/main" val="4045826914"/>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A60A9-74F5-44FE-850B-025BE3E2EC4F}"/>
              </a:ext>
            </a:extLst>
          </p:cNvPr>
          <p:cNvSpPr>
            <a:spLocks noGrp="1"/>
          </p:cNvSpPr>
          <p:nvPr>
            <p:ph type="title"/>
          </p:nvPr>
        </p:nvSpPr>
        <p:spPr>
          <a:xfrm>
            <a:off x="841248" y="256032"/>
            <a:ext cx="10506456" cy="1014984"/>
          </a:xfrm>
        </p:spPr>
        <p:txBody>
          <a:bodyPr anchor="b">
            <a:normAutofit/>
          </a:bodyPr>
          <a:lstStyle/>
          <a:p>
            <a:r>
              <a:rPr lang="en-US" dirty="0"/>
              <a:t>Reuse &amp; Redevelopment of Brownfields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FAD560A-D908-4591-9981-AB97669C6696}"/>
              </a:ext>
            </a:extLst>
          </p:cNvPr>
          <p:cNvGraphicFramePr>
            <a:graphicFrameLocks noGrp="1"/>
          </p:cNvGraphicFramePr>
          <p:nvPr>
            <p:ph idx="1"/>
            <p:extLst>
              <p:ext uri="{D42A27DB-BD31-4B8C-83A1-F6EECF244321}">
                <p14:modId xmlns:p14="http://schemas.microsoft.com/office/powerpoint/2010/main" val="21561639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263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4EEB2B-C69C-4838-915A-88D09E06873E}"/>
              </a:ext>
            </a:extLst>
          </p:cNvPr>
          <p:cNvSpPr>
            <a:spLocks noGrp="1"/>
          </p:cNvSpPr>
          <p:nvPr>
            <p:ph type="title"/>
          </p:nvPr>
        </p:nvSpPr>
        <p:spPr>
          <a:xfrm>
            <a:off x="868680" y="1719072"/>
            <a:ext cx="3103427" cy="3520440"/>
          </a:xfrm>
        </p:spPr>
        <p:txBody>
          <a:bodyPr anchor="t">
            <a:normAutofit/>
          </a:bodyPr>
          <a:lstStyle/>
          <a:p>
            <a:r>
              <a:rPr lang="en-US" sz="3600"/>
              <a:t>Why transform Brownfields into Green Space?</a:t>
            </a:r>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02CB126-447B-4F6A-898D-31E6FA5B9C17}"/>
              </a:ext>
            </a:extLst>
          </p:cNvPr>
          <p:cNvGraphicFramePr>
            <a:graphicFrameLocks noGrp="1"/>
          </p:cNvGraphicFramePr>
          <p:nvPr>
            <p:ph idx="1"/>
            <p:extLst>
              <p:ext uri="{D42A27DB-BD31-4B8C-83A1-F6EECF244321}">
                <p14:modId xmlns:p14="http://schemas.microsoft.com/office/powerpoint/2010/main" val="4089875505"/>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858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ABAA96-C8A0-4B14-ADEE-2B43F3A13738}"/>
              </a:ext>
            </a:extLst>
          </p:cNvPr>
          <p:cNvSpPr>
            <a:spLocks noGrp="1"/>
          </p:cNvSpPr>
          <p:nvPr>
            <p:ph type="title"/>
          </p:nvPr>
        </p:nvSpPr>
        <p:spPr>
          <a:xfrm>
            <a:off x="841248" y="334644"/>
            <a:ext cx="10509504" cy="1076914"/>
          </a:xfrm>
        </p:spPr>
        <p:txBody>
          <a:bodyPr anchor="ctr">
            <a:normAutofit/>
          </a:bodyPr>
          <a:lstStyle/>
          <a:p>
            <a:r>
              <a:rPr lang="en-US" dirty="0"/>
              <a:t>Green Space: Examples</a:t>
            </a:r>
          </a:p>
        </p:txBody>
      </p:sp>
      <p:sp>
        <p:nvSpPr>
          <p:cNvPr id="18"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0" name="Content Placeholder 2">
            <a:extLst>
              <a:ext uri="{FF2B5EF4-FFF2-40B4-BE49-F238E27FC236}">
                <a16:creationId xmlns:a16="http://schemas.microsoft.com/office/drawing/2014/main" id="{F05253B8-FA69-4CB7-9C5E-9DEADC2312D2}"/>
              </a:ext>
            </a:extLst>
          </p:cNvPr>
          <p:cNvGraphicFramePr>
            <a:graphicFrameLocks noGrp="1"/>
          </p:cNvGraphicFramePr>
          <p:nvPr>
            <p:ph idx="1"/>
            <p:extLst>
              <p:ext uri="{D42A27DB-BD31-4B8C-83A1-F6EECF244321}">
                <p14:modId xmlns:p14="http://schemas.microsoft.com/office/powerpoint/2010/main" val="114405170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41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Plant growing in a concrete crack">
            <a:extLst>
              <a:ext uri="{FF2B5EF4-FFF2-40B4-BE49-F238E27FC236}">
                <a16:creationId xmlns:a16="http://schemas.microsoft.com/office/drawing/2014/main" id="{F12B90DA-85E0-4D94-A2C6-492A7BF8EB20}"/>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EF738BE-40C5-44E2-B66A-C80861A3F6DE}"/>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Success Stories</a:t>
            </a:r>
          </a:p>
        </p:txBody>
      </p:sp>
    </p:spTree>
    <p:extLst>
      <p:ext uri="{BB962C8B-B14F-4D97-AF65-F5344CB8AC3E}">
        <p14:creationId xmlns:p14="http://schemas.microsoft.com/office/powerpoint/2010/main" val="454868057"/>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310</TotalTime>
  <Words>987</Words>
  <Application>Microsoft Office PowerPoint</Application>
  <PresentationFormat>Widescreen</PresentationFormat>
  <Paragraphs>95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Avenir Next LT Pro</vt:lpstr>
      <vt:lpstr>Calibri</vt:lpstr>
      <vt:lpstr>Neue Haas Grotesk Text Pro</vt:lpstr>
      <vt:lpstr>AccentBoxVTI</vt:lpstr>
      <vt:lpstr>BROWNFIELDS TO BEAUTY</vt:lpstr>
      <vt:lpstr>Agenda</vt:lpstr>
      <vt:lpstr>What is a Brownfield?</vt:lpstr>
      <vt:lpstr>Types of Brownfields</vt:lpstr>
      <vt:lpstr>Funding Opportunities</vt:lpstr>
      <vt:lpstr>Reuse &amp; Redevelopment of Brownfields</vt:lpstr>
      <vt:lpstr>Why transform Brownfields into Green Space?</vt:lpstr>
      <vt:lpstr>Green Space: Examples</vt:lpstr>
      <vt:lpstr>Success Stories</vt:lpstr>
      <vt:lpstr>Festival Pier, School Street, Pawtucket</vt:lpstr>
      <vt:lpstr>Festival Pier – BEFORE </vt:lpstr>
      <vt:lpstr>Festival Pier – AFTER</vt:lpstr>
      <vt:lpstr>Riverside Mills Park 50 Aleppo Street, Providence</vt:lpstr>
      <vt:lpstr>Riverside Mills Park – BEFORE</vt:lpstr>
      <vt:lpstr>Riverside Mills Park – AFTER </vt:lpstr>
      <vt:lpstr>Lincoln Lace &amp; Braid 55-61 Ponagansett Drive, Providence</vt:lpstr>
      <vt:lpstr>Lincoln Lace &amp; Braid – BEFORE</vt:lpstr>
      <vt:lpstr>Lincoln Lace &amp; Braid – AFTER </vt:lpstr>
      <vt:lpstr>Macomber Stadium 964 High Street, Central Falls</vt:lpstr>
      <vt:lpstr>Macomber Stadium – BEFORE</vt:lpstr>
      <vt:lpstr>Macomber Stadium – AFTER</vt:lpstr>
      <vt:lpstr>1304 High Street, Central Falls</vt:lpstr>
      <vt:lpstr>1304 High Street - BEFORE</vt:lpstr>
      <vt:lpstr>1304 High Street – AFTER </vt:lpstr>
      <vt:lpstr>Summary</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BROWNFIELDS TO BEAUTY</dc:title>
  <dc:creator>Rachel Simpson</dc:creator>
  <cp:lastModifiedBy>Simpson, Rachel (DEM)</cp:lastModifiedBy>
  <cp:revision>20</cp:revision>
  <dcterms:created xsi:type="dcterms:W3CDTF">2021-09-29T11:33:47Z</dcterms:created>
  <dcterms:modified xsi:type="dcterms:W3CDTF">2022-04-26T13:36:17Z</dcterms:modified>
</cp:coreProperties>
</file>