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63" r:id="rId4"/>
    <p:sldId id="260" r:id="rId5"/>
    <p:sldId id="262" r:id="rId6"/>
    <p:sldId id="264" r:id="rId7"/>
    <p:sldId id="265" r:id="rId8"/>
    <p:sldId id="258" r:id="rId9"/>
    <p:sldId id="266" r:id="rId10"/>
    <p:sldId id="261" r:id="rId11"/>
    <p:sldId id="268" r:id="rId12"/>
    <p:sldId id="269" r:id="rId13"/>
    <p:sldId id="259" r:id="rId14"/>
    <p:sldId id="26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2394" autoAdjust="0"/>
  </p:normalViewPr>
  <p:slideViewPr>
    <p:cSldViewPr snapToGrid="0">
      <p:cViewPr varScale="1">
        <p:scale>
          <a:sx n="96" d="100"/>
          <a:sy n="96" d="100"/>
        </p:scale>
        <p:origin x="109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48ADFA-8C02-47B3-9347-933CE7EE96F9}" type="datetimeFigureOut">
              <a:rPr lang="en-US" smtClean="0"/>
              <a:t>12/23/2019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CE3D9D-6464-4756-8D4B-9B974EBF76E5}" type="slidenum">
              <a:rPr lang="en-US" smtClean="0"/>
              <a:t>‹#›</a:t>
            </a:fld>
            <a:endParaRPr lang="en-US"/>
          </a:p>
        </p:txBody>
      </p:sp>
    </p:spTree>
    <p:extLst>
      <p:ext uri="{BB962C8B-B14F-4D97-AF65-F5344CB8AC3E}">
        <p14:creationId xmlns:p14="http://schemas.microsoft.com/office/powerpoint/2010/main" val="1334590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lucky! We live in</a:t>
            </a:r>
            <a:r>
              <a:rPr lang="en-US" baseline="0" dirty="0" smtClean="0"/>
              <a:t> a state filled with beautiful landscapes and a rich variety of water resources.  (CLICK THROUGH FOUR IMAGES.)</a:t>
            </a:r>
          </a:p>
          <a:p>
            <a:endParaRPr lang="en-US" baseline="0" dirty="0" smtClean="0"/>
          </a:p>
          <a:p>
            <a:r>
              <a:rPr lang="en-US" baseline="0" dirty="0" smtClean="0"/>
              <a:t>[Insert town-specific information about water resources. e.g. Here in [TOWN NAME] we have….] </a:t>
            </a:r>
          </a:p>
          <a:p>
            <a:endParaRPr lang="en-US" baseline="0" dirty="0" smtClean="0"/>
          </a:p>
        </p:txBody>
      </p:sp>
      <p:sp>
        <p:nvSpPr>
          <p:cNvPr id="4" name="Slide Number Placeholder 3"/>
          <p:cNvSpPr>
            <a:spLocks noGrp="1"/>
          </p:cNvSpPr>
          <p:nvPr>
            <p:ph type="sldNum" sz="quarter" idx="10"/>
          </p:nvPr>
        </p:nvSpPr>
        <p:spPr/>
        <p:txBody>
          <a:bodyPr/>
          <a:lstStyle/>
          <a:p>
            <a:fld id="{A8CE3D9D-6464-4756-8D4B-9B974EBF76E5}" type="slidenum">
              <a:rPr lang="en-US" smtClean="0"/>
              <a:t>2</a:t>
            </a:fld>
            <a:endParaRPr lang="en-US"/>
          </a:p>
        </p:txBody>
      </p:sp>
    </p:spTree>
    <p:extLst>
      <p:ext uri="{BB962C8B-B14F-4D97-AF65-F5344CB8AC3E}">
        <p14:creationId xmlns:p14="http://schemas.microsoft.com/office/powerpoint/2010/main" val="607881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Self-Assessment</a:t>
            </a:r>
            <a:r>
              <a:rPr lang="en-US" baseline="0" dirty="0" smtClean="0"/>
              <a:t> was designed with a detailed Primer that links directly from questions within the interactive PDF to a thorough explanation of the topics addressed in those questions.</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 are a total of 28 Primer topics and examples include an SESC Control Ordinance and (CLICK FOR SECOND IMAGE) Maximum Lot Impervious Cover Limits. </a:t>
            </a:r>
          </a:p>
          <a:p>
            <a:endParaRPr lang="en-US" baseline="0" dirty="0" smtClean="0"/>
          </a:p>
        </p:txBody>
      </p:sp>
      <p:sp>
        <p:nvSpPr>
          <p:cNvPr id="4" name="Slide Number Placeholder 3"/>
          <p:cNvSpPr>
            <a:spLocks noGrp="1"/>
          </p:cNvSpPr>
          <p:nvPr>
            <p:ph type="sldNum" sz="quarter" idx="10"/>
          </p:nvPr>
        </p:nvSpPr>
        <p:spPr/>
        <p:txBody>
          <a:bodyPr/>
          <a:lstStyle/>
          <a:p>
            <a:fld id="{A8CE3D9D-6464-4756-8D4B-9B974EBF76E5}" type="slidenum">
              <a:rPr lang="en-US" smtClean="0"/>
              <a:t>11</a:t>
            </a:fld>
            <a:endParaRPr lang="en-US"/>
          </a:p>
        </p:txBody>
      </p:sp>
    </p:spTree>
    <p:extLst>
      <p:ext uri="{BB962C8B-B14F-4D97-AF65-F5344CB8AC3E}">
        <p14:creationId xmlns:p14="http://schemas.microsoft.com/office/powerpoint/2010/main" val="3202846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short-term goal of the Self-Assessment is to identify standards that need to be changed in order to meet LID goals, then to begin the process of updating zoning ordinances and subdivision regulations.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long-term goal of the Self-Assessment is to help our</a:t>
            </a:r>
            <a:r>
              <a:rPr lang="en-US" sz="1200" kern="1200" baseline="0" dirty="0" smtClean="0">
                <a:solidFill>
                  <a:schemeClr val="tx1"/>
                </a:solidFill>
                <a:effectLst/>
                <a:latin typeface="+mn-lt"/>
                <a:ea typeface="+mn-ea"/>
                <a:cs typeface="+mn-cs"/>
              </a:rPr>
              <a:t> municipality protect and restore the quality of local waters while becoming a greener, more attractive, and more livable community. </a:t>
            </a:r>
            <a:endParaRPr lang="en-US" dirty="0"/>
          </a:p>
        </p:txBody>
      </p:sp>
      <p:sp>
        <p:nvSpPr>
          <p:cNvPr id="4" name="Slide Number Placeholder 3"/>
          <p:cNvSpPr>
            <a:spLocks noGrp="1"/>
          </p:cNvSpPr>
          <p:nvPr>
            <p:ph type="sldNum" sz="quarter" idx="10"/>
          </p:nvPr>
        </p:nvSpPr>
        <p:spPr/>
        <p:txBody>
          <a:bodyPr/>
          <a:lstStyle/>
          <a:p>
            <a:fld id="{A8CE3D9D-6464-4756-8D4B-9B974EBF76E5}" type="slidenum">
              <a:rPr lang="en-US" smtClean="0"/>
              <a:t>12</a:t>
            </a:fld>
            <a:endParaRPr lang="en-US"/>
          </a:p>
        </p:txBody>
      </p:sp>
    </p:spTree>
    <p:extLst>
      <p:ext uri="{BB962C8B-B14F-4D97-AF65-F5344CB8AC3E}">
        <p14:creationId xmlns:p14="http://schemas.microsoft.com/office/powerpoint/2010/main" val="3599009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team we put together</a:t>
            </a:r>
            <a:r>
              <a:rPr lang="en-US" baseline="0" dirty="0" smtClean="0"/>
              <a:t> to complete the Self-Assessment </a:t>
            </a:r>
            <a:r>
              <a:rPr lang="en-US" dirty="0" smtClean="0"/>
              <a:t>included: [INSERT INFORMATION ABOUT WHO WAS INVOLVED] </a:t>
            </a:r>
          </a:p>
          <a:p>
            <a:endParaRPr lang="en-US" dirty="0" smtClean="0"/>
          </a:p>
          <a:p>
            <a:r>
              <a:rPr lang="en-US" dirty="0" smtClean="0"/>
              <a:t>Together,</a:t>
            </a:r>
            <a:r>
              <a:rPr lang="en-US" baseline="0" dirty="0" smtClean="0"/>
              <a:t> we reviewed our existing ordinances and regulations, then answered the Self-Assessment questions. </a:t>
            </a:r>
          </a:p>
          <a:p>
            <a:endParaRPr lang="en-US" baseline="0" dirty="0" smtClean="0"/>
          </a:p>
          <a:p>
            <a:r>
              <a:rPr lang="en-US" baseline="0" dirty="0" smtClean="0"/>
              <a:t>Based upon those results, we’re here tonight to recommend these major updates:</a:t>
            </a:r>
          </a:p>
          <a:p>
            <a:endParaRPr lang="en-US" baseline="0" dirty="0" smtClean="0"/>
          </a:p>
          <a:p>
            <a:r>
              <a:rPr lang="en-US" baseline="0" dirty="0" smtClean="0"/>
              <a:t>[INSERT YOUR COMMUNITY’S SUGGESTED UPDATES TO ORDIANCES AND REGULATIONS]</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8CE3D9D-6464-4756-8D4B-9B974EBF76E5}" type="slidenum">
              <a:rPr lang="en-US" smtClean="0"/>
              <a:t>13</a:t>
            </a:fld>
            <a:endParaRPr lang="en-US"/>
          </a:p>
        </p:txBody>
      </p:sp>
    </p:spTree>
    <p:extLst>
      <p:ext uri="{BB962C8B-B14F-4D97-AF65-F5344CB8AC3E}">
        <p14:creationId xmlns:p14="http://schemas.microsoft.com/office/powerpoint/2010/main" val="2928263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CE3D9D-6464-4756-8D4B-9B974EBF76E5}" type="slidenum">
              <a:rPr lang="en-US" smtClean="0"/>
              <a:t>14</a:t>
            </a:fld>
            <a:endParaRPr lang="en-US"/>
          </a:p>
        </p:txBody>
      </p:sp>
    </p:spTree>
    <p:extLst>
      <p:ext uri="{BB962C8B-B14F-4D97-AF65-F5344CB8AC3E}">
        <p14:creationId xmlns:p14="http://schemas.microsoft.com/office/powerpoint/2010/main" val="1456317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aseline="0" dirty="0" smtClean="0"/>
              <a:t>Those water resources are vital to our economy, and they offer us a bounty: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drinking</a:t>
            </a:r>
            <a:r>
              <a:rPr lang="en-US" sz="1200" kern="1200" baseline="0" dirty="0" smtClean="0">
                <a:solidFill>
                  <a:schemeClr val="tx1"/>
                </a:solidFill>
                <a:effectLst/>
                <a:latin typeface="+mn-lt"/>
                <a:ea typeface="+mn-ea"/>
                <a:cs typeface="+mn-cs"/>
              </a:rPr>
              <a:t> water;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delicious </a:t>
            </a:r>
            <a:r>
              <a:rPr lang="en-US" sz="1200" kern="1200" dirty="0" smtClean="0">
                <a:solidFill>
                  <a:schemeClr val="tx1"/>
                </a:solidFill>
                <a:effectLst/>
                <a:latin typeface="+mn-lt"/>
                <a:ea typeface="+mn-ea"/>
                <a:cs typeface="+mn-cs"/>
              </a:rPr>
              <a:t>seafood;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amazing </a:t>
            </a:r>
            <a:r>
              <a:rPr lang="en-US" sz="1200" kern="1200" dirty="0" err="1" smtClean="0">
                <a:solidFill>
                  <a:schemeClr val="tx1"/>
                </a:solidFill>
                <a:effectLst/>
                <a:latin typeface="+mn-lt"/>
                <a:ea typeface="+mn-ea"/>
                <a:cs typeface="+mn-cs"/>
              </a:rPr>
              <a:t>quahogging</a:t>
            </a:r>
            <a:r>
              <a:rPr lang="en-US" sz="1200" kern="1200" dirty="0" smtClean="0">
                <a:solidFill>
                  <a:schemeClr val="tx1"/>
                </a:solidFill>
                <a:effectLst/>
                <a:latin typeface="+mn-lt"/>
                <a:ea typeface="+mn-ea"/>
                <a:cs typeface="+mn-cs"/>
              </a:rPr>
              <a:t> and fishing;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fun on the water—kayaking, swimming, surfing, boating;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scenic views;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and of course, days at the beach. </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kern="1200" dirty="0" smtClean="0">
                <a:solidFill>
                  <a:schemeClr val="tx1"/>
                </a:solidFill>
                <a:effectLst/>
                <a:latin typeface="+mn-lt"/>
                <a:ea typeface="+mn-ea"/>
                <a:cs typeface="+mn-cs"/>
              </a:rPr>
              <a:t>They also enhance our overall community character, which is so important to most of our residents.</a:t>
            </a:r>
          </a:p>
          <a:p>
            <a:pPr lvl="0"/>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endParaRPr lang="en-US" baseline="0"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8CE3D9D-6464-4756-8D4B-9B974EBF76E5}" type="slidenum">
              <a:rPr lang="en-US" smtClean="0"/>
              <a:t>3</a:t>
            </a:fld>
            <a:endParaRPr lang="en-US"/>
          </a:p>
        </p:txBody>
      </p:sp>
    </p:spTree>
    <p:extLst>
      <p:ext uri="{BB962C8B-B14F-4D97-AF65-F5344CB8AC3E}">
        <p14:creationId xmlns:p14="http://schemas.microsoft.com/office/powerpoint/2010/main" val="4154402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Unfortunately, while we have made significant</a:t>
            </a:r>
            <a:r>
              <a:rPr lang="en-US" sz="1200" kern="1200" baseline="0" dirty="0" smtClean="0">
                <a:solidFill>
                  <a:schemeClr val="tx1"/>
                </a:solidFill>
                <a:effectLst/>
                <a:latin typeface="+mn-lt"/>
                <a:ea typeface="+mn-ea"/>
                <a:cs typeface="+mn-cs"/>
              </a:rPr>
              <a:t> progress cleaning up many of our local waters, </a:t>
            </a:r>
            <a:r>
              <a:rPr lang="en-US" sz="1200" kern="1200" dirty="0" smtClean="0">
                <a:solidFill>
                  <a:schemeClr val="tx1"/>
                </a:solidFill>
                <a:effectLst/>
                <a:latin typeface="+mn-lt"/>
                <a:ea typeface="+mn-ea"/>
                <a:cs typeface="+mn-cs"/>
              </a:rPr>
              <a:t>even the most pristine waters statewide are affected by a threat that is dangerous in</a:t>
            </a:r>
            <a:r>
              <a:rPr lang="en-US" sz="1200" kern="1200" baseline="0" dirty="0" smtClean="0">
                <a:solidFill>
                  <a:schemeClr val="tx1"/>
                </a:solidFill>
                <a:effectLst/>
                <a:latin typeface="+mn-lt"/>
                <a:ea typeface="+mn-ea"/>
                <a:cs typeface="+mn-cs"/>
              </a:rPr>
              <a:t> its subtlety</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Today’s leading cause of poor water quality in Rhode Island is</a:t>
            </a:r>
            <a:r>
              <a:rPr lang="en-US" sz="1200" kern="1200" baseline="0" dirty="0" smtClean="0">
                <a:solidFill>
                  <a:schemeClr val="tx1"/>
                </a:solidFill>
                <a:effectLst/>
                <a:latin typeface="+mn-lt"/>
                <a:ea typeface="+mn-ea"/>
                <a:cs typeface="+mn-cs"/>
              </a:rPr>
              <a:t> subtle because it </a:t>
            </a:r>
            <a:r>
              <a:rPr lang="en-US" sz="1200" kern="1200" dirty="0" smtClean="0">
                <a:solidFill>
                  <a:schemeClr val="tx1"/>
                </a:solidFill>
                <a:effectLst/>
                <a:latin typeface="+mn-lt"/>
                <a:ea typeface="+mn-ea"/>
                <a:cs typeface="+mn-cs"/>
              </a:rPr>
              <a:t>doesn’t come from one specific source, as it did in the past. According to the EPA, today’s leading cause of water pollution is </a:t>
            </a:r>
            <a:r>
              <a:rPr lang="en-US" sz="1200" b="1" kern="1200" dirty="0" smtClean="0">
                <a:solidFill>
                  <a:schemeClr val="tx1"/>
                </a:solidFill>
                <a:effectLst/>
                <a:latin typeface="+mn-lt"/>
                <a:ea typeface="+mn-ea"/>
                <a:cs typeface="+mn-cs"/>
              </a:rPr>
              <a:t>stormwater runoff</a:t>
            </a:r>
            <a:r>
              <a:rPr lang="en-US"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while we are lucky to have the water</a:t>
            </a:r>
            <a:r>
              <a:rPr lang="en-US" sz="1200" kern="1200" baseline="0" dirty="0" smtClean="0">
                <a:solidFill>
                  <a:schemeClr val="tx1"/>
                </a:solidFill>
                <a:effectLst/>
                <a:latin typeface="+mn-lt"/>
                <a:ea typeface="+mn-ea"/>
                <a:cs typeface="+mn-cs"/>
              </a:rPr>
              <a:t> resources that we do, luck isn’t going to be enough to solve this problem!</a:t>
            </a: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A8CE3D9D-6464-4756-8D4B-9B974EBF76E5}" type="slidenum">
              <a:rPr lang="en-US" smtClean="0"/>
              <a:t>4</a:t>
            </a:fld>
            <a:endParaRPr lang="en-US"/>
          </a:p>
        </p:txBody>
      </p:sp>
    </p:spTree>
    <p:extLst>
      <p:ext uri="{BB962C8B-B14F-4D97-AF65-F5344CB8AC3E}">
        <p14:creationId xmlns:p14="http://schemas.microsoft.com/office/powerpoint/2010/main" val="224591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order to understand why stormwater runoff is a problem, we have to understand the differences between rainwater in a natural versus a developed area. When land is forest or field, some water flows slowly overland and seeps into the soil. When that rainwater seeps into the ground, it’s filtered naturally by the soil and then re-enters the water cycle.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(CLICK FOR SECOND IMAGE) In a developed setting, </a:t>
            </a:r>
            <a:r>
              <a:rPr lang="en-US" sz="1200" b="0" kern="1200" dirty="0" smtClean="0">
                <a:solidFill>
                  <a:schemeClr val="tx1"/>
                </a:solidFill>
                <a:effectLst/>
                <a:latin typeface="+mn-lt"/>
                <a:ea typeface="+mn-ea"/>
                <a:cs typeface="+mn-cs"/>
              </a:rPr>
              <a:t>rooftops, pavement, and compacted land (all forms of </a:t>
            </a:r>
            <a:r>
              <a:rPr lang="en-US" sz="1200" b="0" i="1" kern="1200" dirty="0" smtClean="0">
                <a:solidFill>
                  <a:schemeClr val="tx1"/>
                </a:solidFill>
                <a:effectLst/>
                <a:latin typeface="+mn-lt"/>
                <a:ea typeface="+mn-ea"/>
                <a:cs typeface="+mn-cs"/>
              </a:rPr>
              <a:t>impervious surfaces</a:t>
            </a:r>
            <a:r>
              <a:rPr lang="en-US" sz="1200" b="0" kern="1200" dirty="0" smtClean="0">
                <a:solidFill>
                  <a:schemeClr val="tx1"/>
                </a:solidFill>
                <a:effectLst/>
                <a:latin typeface="+mn-lt"/>
                <a:ea typeface="+mn-ea"/>
                <a:cs typeface="+mn-cs"/>
              </a:rPr>
              <a:t>) inhibit </a:t>
            </a:r>
            <a:r>
              <a:rPr lang="en-US" sz="1200" kern="1200" dirty="0" smtClean="0">
                <a:solidFill>
                  <a:schemeClr val="tx1"/>
                </a:solidFill>
                <a:effectLst/>
                <a:latin typeface="+mn-lt"/>
                <a:ea typeface="+mn-ea"/>
                <a:cs typeface="+mn-cs"/>
              </a:rPr>
              <a:t>or prevent rainwater from seeping in and being filtered naturally. </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The result is a dramatic increase in the total </a:t>
            </a:r>
            <a:r>
              <a:rPr lang="en-US" sz="1200" b="0" i="1" kern="1200" dirty="0" smtClean="0">
                <a:solidFill>
                  <a:schemeClr val="tx1"/>
                </a:solidFill>
                <a:effectLst/>
                <a:latin typeface="+mn-lt"/>
                <a:ea typeface="+mn-ea"/>
                <a:cs typeface="+mn-cs"/>
              </a:rPr>
              <a:t>amount </a:t>
            </a:r>
            <a:r>
              <a:rPr lang="en-US" sz="1200" b="0" kern="1200" dirty="0" smtClean="0">
                <a:solidFill>
                  <a:schemeClr val="tx1"/>
                </a:solidFill>
                <a:effectLst/>
                <a:latin typeface="+mn-lt"/>
                <a:ea typeface="+mn-ea"/>
                <a:cs typeface="+mn-cs"/>
              </a:rPr>
              <a:t>of stormwater runoff and how </a:t>
            </a:r>
            <a:r>
              <a:rPr lang="en-US" sz="1200" b="0" i="1" kern="1200" dirty="0" smtClean="0">
                <a:solidFill>
                  <a:schemeClr val="tx1"/>
                </a:solidFill>
                <a:effectLst/>
                <a:latin typeface="+mn-lt"/>
                <a:ea typeface="+mn-ea"/>
                <a:cs typeface="+mn-cs"/>
              </a:rPr>
              <a:t>quickly</a:t>
            </a:r>
            <a:r>
              <a:rPr lang="en-US" sz="1200" b="0" kern="1200" dirty="0" smtClean="0">
                <a:solidFill>
                  <a:schemeClr val="tx1"/>
                </a:solidFill>
                <a:effectLst/>
                <a:latin typeface="+mn-lt"/>
                <a:ea typeface="+mn-ea"/>
                <a:cs typeface="+mn-cs"/>
              </a:rPr>
              <a:t> it reaches local waters</a:t>
            </a:r>
            <a:r>
              <a:rPr lang="en-US" sz="1200" kern="1200" dirty="0" smtClean="0">
                <a:solidFill>
                  <a:schemeClr val="tx1"/>
                </a:solidFill>
                <a:effectLst/>
                <a:latin typeface="+mn-lt"/>
                <a:ea typeface="+mn-ea"/>
                <a:cs typeface="+mn-cs"/>
              </a:rPr>
              <a:t>, causing </a:t>
            </a:r>
            <a:r>
              <a:rPr lang="en-US" sz="1200" i="1" kern="1200" dirty="0" smtClean="0">
                <a:solidFill>
                  <a:schemeClr val="tx1"/>
                </a:solidFill>
                <a:effectLst/>
                <a:latin typeface="+mn-lt"/>
                <a:ea typeface="+mn-ea"/>
                <a:cs typeface="+mn-cs"/>
              </a:rPr>
              <a:t>more</a:t>
            </a:r>
            <a:r>
              <a:rPr lang="en-US" sz="1200" kern="1200" dirty="0" smtClean="0">
                <a:solidFill>
                  <a:schemeClr val="tx1"/>
                </a:solidFill>
                <a:effectLst/>
                <a:latin typeface="+mn-lt"/>
                <a:ea typeface="+mn-ea"/>
                <a:cs typeface="+mn-cs"/>
              </a:rPr>
              <a:t> water to flow </a:t>
            </a:r>
            <a:r>
              <a:rPr lang="en-US" sz="1200" i="1" kern="1200" dirty="0" smtClean="0">
                <a:solidFill>
                  <a:schemeClr val="tx1"/>
                </a:solidFill>
                <a:effectLst/>
                <a:latin typeface="+mn-lt"/>
                <a:ea typeface="+mn-ea"/>
                <a:cs typeface="+mn-cs"/>
              </a:rPr>
              <a:t>more rapidly </a:t>
            </a:r>
            <a:r>
              <a:rPr lang="en-US" sz="1200" kern="1200" dirty="0" smtClean="0">
                <a:solidFill>
                  <a:schemeClr val="tx1"/>
                </a:solidFill>
                <a:effectLst/>
                <a:latin typeface="+mn-lt"/>
                <a:ea typeface="+mn-ea"/>
                <a:cs typeface="+mn-cs"/>
              </a:rPr>
              <a:t>overland.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problem is that stormwater runoff is not just rain, and there’s nothing natural about it!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CE3D9D-6464-4756-8D4B-9B974EBF76E5}" type="slidenum">
              <a:rPr lang="en-US" smtClean="0"/>
              <a:t>5</a:t>
            </a:fld>
            <a:endParaRPr lang="en-US"/>
          </a:p>
        </p:txBody>
      </p:sp>
    </p:spTree>
    <p:extLst>
      <p:ext uri="{BB962C8B-B14F-4D97-AF65-F5344CB8AC3E}">
        <p14:creationId xmlns:p14="http://schemas.microsoft.com/office/powerpoint/2010/main" val="1825898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stormwater runoff flows over impervious surfaces, the problem is not just the amount of water and the speed at which it’s flowing.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Those impervious</a:t>
            </a:r>
            <a:r>
              <a:rPr lang="en-US" sz="1200" kern="1200" baseline="0" dirty="0" smtClean="0">
                <a:solidFill>
                  <a:schemeClr val="tx1"/>
                </a:solidFill>
                <a:effectLst/>
                <a:latin typeface="+mn-lt"/>
                <a:ea typeface="+mn-ea"/>
                <a:cs typeface="+mn-cs"/>
              </a:rPr>
              <a:t> surfaces also collect waste and pollutants, which stormwater runoff </a:t>
            </a:r>
            <a:r>
              <a:rPr lang="en-US" sz="1200" kern="1200" dirty="0" smtClean="0">
                <a:solidFill>
                  <a:schemeClr val="tx1"/>
                </a:solidFill>
                <a:effectLst/>
                <a:latin typeface="+mn-lt"/>
                <a:ea typeface="+mn-ea"/>
                <a:cs typeface="+mn-cs"/>
              </a:rPr>
              <a:t>picks up as it flows down the street or over a construction site. </a:t>
            </a:r>
            <a:r>
              <a:rPr lang="en-US" sz="1200" b="0" kern="1200" dirty="0" smtClean="0">
                <a:solidFill>
                  <a:schemeClr val="tx1"/>
                </a:solidFill>
                <a:effectLst/>
                <a:latin typeface="+mn-lt"/>
                <a:ea typeface="+mn-ea"/>
                <a:cs typeface="+mn-cs"/>
              </a:rPr>
              <a:t>Those</a:t>
            </a:r>
            <a:r>
              <a:rPr lang="en-US" sz="1200" b="0" kern="1200" baseline="0" dirty="0" smtClean="0">
                <a:solidFill>
                  <a:schemeClr val="tx1"/>
                </a:solidFill>
                <a:effectLst/>
                <a:latin typeface="+mn-lt"/>
                <a:ea typeface="+mn-ea"/>
                <a:cs typeface="+mn-cs"/>
              </a:rPr>
              <a:t> pollutants</a:t>
            </a:r>
            <a:r>
              <a:rPr lang="en-US" sz="1200" b="0" kern="1200" dirty="0" smtClean="0">
                <a:solidFill>
                  <a:schemeClr val="tx1"/>
                </a:solidFill>
                <a:effectLst/>
                <a:latin typeface="+mn-lt"/>
                <a:ea typeface="+mn-ea"/>
                <a:cs typeface="+mn-cs"/>
              </a:rPr>
              <a:t> include: </a:t>
            </a:r>
          </a:p>
          <a:p>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Oil and automotive fluids;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Fertilizers and pesticides;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Bacteria from pet waste and improperly maintained septic systems;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Sediment from poorly managed construction sites;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Sand from wintertime snow removal; and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Debris and litter.  (CLICK FOR SECOND IMAGE)</a:t>
            </a:r>
          </a:p>
          <a:p>
            <a:endParaRPr lang="en-US" dirty="0" smtClean="0"/>
          </a:p>
          <a:p>
            <a:r>
              <a:rPr lang="en-US" dirty="0" smtClean="0"/>
              <a:t>In most communities across Rhode Island,</a:t>
            </a:r>
            <a:r>
              <a:rPr lang="en-US" baseline="0" dirty="0" smtClean="0"/>
              <a:t> </a:t>
            </a:r>
            <a:r>
              <a:rPr lang="en-US" dirty="0" smtClean="0"/>
              <a:t>as</a:t>
            </a:r>
            <a:r>
              <a:rPr lang="en-US" baseline="0" dirty="0" smtClean="0"/>
              <a:t> in [INSERT TOWN NAME], that stormwater runoff is NOT treated. It flows through storm drains or directly into our local waters.</a:t>
            </a:r>
            <a:endParaRPr lang="en-US" dirty="0"/>
          </a:p>
        </p:txBody>
      </p:sp>
      <p:sp>
        <p:nvSpPr>
          <p:cNvPr id="4" name="Slide Number Placeholder 3"/>
          <p:cNvSpPr>
            <a:spLocks noGrp="1"/>
          </p:cNvSpPr>
          <p:nvPr>
            <p:ph type="sldNum" sz="quarter" idx="10"/>
          </p:nvPr>
        </p:nvSpPr>
        <p:spPr/>
        <p:txBody>
          <a:bodyPr/>
          <a:lstStyle/>
          <a:p>
            <a:fld id="{A8CE3D9D-6464-4756-8D4B-9B974EBF76E5}" type="slidenum">
              <a:rPr lang="en-US" smtClean="0"/>
              <a:t>6</a:t>
            </a:fld>
            <a:endParaRPr lang="en-US"/>
          </a:p>
        </p:txBody>
      </p:sp>
    </p:spTree>
    <p:extLst>
      <p:ext uri="{BB962C8B-B14F-4D97-AF65-F5344CB8AC3E}">
        <p14:creationId xmlns:p14="http://schemas.microsoft.com/office/powerpoint/2010/main" val="729278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Across the state, </a:t>
            </a:r>
            <a:r>
              <a:rPr lang="en-US" sz="1200" b="0" kern="1200" dirty="0" smtClean="0">
                <a:solidFill>
                  <a:schemeClr val="tx1"/>
                </a:solidFill>
                <a:effectLst/>
                <a:latin typeface="+mn-lt"/>
                <a:ea typeface="+mn-ea"/>
                <a:cs typeface="+mn-cs"/>
              </a:rPr>
              <a:t>unmanaged stormwater runoff </a:t>
            </a:r>
            <a:r>
              <a:rPr lang="en-US" sz="1200" b="0" kern="1200" dirty="0" smtClean="0">
                <a:solidFill>
                  <a:schemeClr val="tx1"/>
                </a:solidFill>
                <a:effectLst/>
                <a:latin typeface="+mn-lt"/>
                <a:ea typeface="+mn-ea"/>
                <a:cs typeface="+mn-cs"/>
              </a:rPr>
              <a:t>causes flooding, closes beaches, closes </a:t>
            </a:r>
            <a:r>
              <a:rPr lang="en-US" sz="1200" b="0" kern="1200" dirty="0" err="1" smtClean="0">
                <a:solidFill>
                  <a:schemeClr val="tx1"/>
                </a:solidFill>
                <a:effectLst/>
                <a:latin typeface="+mn-lt"/>
                <a:ea typeface="+mn-ea"/>
                <a:cs typeface="+mn-cs"/>
              </a:rPr>
              <a:t>shellfishing</a:t>
            </a:r>
            <a:r>
              <a:rPr lang="en-US" sz="1200" b="0" kern="1200" dirty="0" smtClean="0">
                <a:solidFill>
                  <a:schemeClr val="tx1"/>
                </a:solidFill>
                <a:effectLst/>
                <a:latin typeface="+mn-lt"/>
                <a:ea typeface="+mn-ea"/>
                <a:cs typeface="+mn-cs"/>
              </a:rPr>
              <a:t> areas, and sometimes makes people sick, as it introduces dangerous bacteria.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Stormwater </a:t>
            </a:r>
            <a:r>
              <a:rPr lang="en-US" sz="1200" kern="1200" dirty="0" smtClean="0">
                <a:solidFill>
                  <a:schemeClr val="tx1"/>
                </a:solidFill>
                <a:effectLst/>
                <a:latin typeface="+mn-lt"/>
                <a:ea typeface="+mn-ea"/>
                <a:cs typeface="+mn-cs"/>
              </a:rPr>
              <a:t>runoff also </a:t>
            </a:r>
            <a:r>
              <a:rPr lang="en-US" sz="1200" kern="1200" dirty="0" smtClean="0">
                <a:solidFill>
                  <a:schemeClr val="tx1"/>
                </a:solidFill>
                <a:effectLst/>
                <a:latin typeface="+mn-lt"/>
                <a:ea typeface="+mn-ea"/>
                <a:cs typeface="+mn-cs"/>
              </a:rPr>
              <a:t>adversely affects the flow of streams, can cause algal blooms (which can be toxic) and fish kills, and generally degrades the waters that people like to fish, swim, and even drink. </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short, it causes</a:t>
            </a:r>
            <a:r>
              <a:rPr lang="en-US" sz="1200" kern="1200" baseline="0" dirty="0" smtClean="0">
                <a:solidFill>
                  <a:schemeClr val="tx1"/>
                </a:solidFill>
                <a:effectLst/>
                <a:latin typeface="+mn-lt"/>
                <a:ea typeface="+mn-ea"/>
                <a:cs typeface="+mn-cs"/>
              </a:rPr>
              <a:t> a cascade of </a:t>
            </a:r>
            <a:r>
              <a:rPr lang="en-US" sz="1200" kern="1200" dirty="0" smtClean="0">
                <a:solidFill>
                  <a:schemeClr val="tx1"/>
                </a:solidFill>
                <a:effectLst/>
                <a:latin typeface="+mn-lt"/>
                <a:ea typeface="+mn-ea"/>
                <a:cs typeface="+mn-cs"/>
              </a:rPr>
              <a:t>problems that significantly degrade our community character and cost us</a:t>
            </a:r>
            <a:r>
              <a:rPr lang="en-US" sz="1200" kern="1200" baseline="0" dirty="0" smtClean="0">
                <a:solidFill>
                  <a:schemeClr val="tx1"/>
                </a:solidFill>
                <a:effectLst/>
                <a:latin typeface="+mn-lt"/>
                <a:ea typeface="+mn-ea"/>
                <a:cs typeface="+mn-cs"/>
              </a:rPr>
              <a:t> all money</a:t>
            </a:r>
            <a:r>
              <a:rPr lang="en-US" sz="1200" kern="1200" dirty="0" smtClean="0">
                <a:solidFill>
                  <a:schemeClr val="tx1"/>
                </a:solidFill>
                <a:effectLst/>
                <a:latin typeface="+mn-lt"/>
                <a:ea typeface="+mn-ea"/>
                <a:cs typeface="+mn-cs"/>
              </a:rPr>
              <a:t>.</a:t>
            </a:r>
            <a:endParaRPr lang="en-US" dirty="0" smtClean="0"/>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Unfortunately, as our climate changes, causing more frequent and intense storms and more precipitation, the impacts of stormwater will be even greater. (CLICK FOR SECOND IMAGE)</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We need to act now! </a:t>
            </a:r>
            <a:endParaRPr lang="en-US" dirty="0"/>
          </a:p>
        </p:txBody>
      </p:sp>
      <p:sp>
        <p:nvSpPr>
          <p:cNvPr id="4" name="Slide Number Placeholder 3"/>
          <p:cNvSpPr>
            <a:spLocks noGrp="1"/>
          </p:cNvSpPr>
          <p:nvPr>
            <p:ph type="sldNum" sz="quarter" idx="10"/>
          </p:nvPr>
        </p:nvSpPr>
        <p:spPr/>
        <p:txBody>
          <a:bodyPr/>
          <a:lstStyle/>
          <a:p>
            <a:fld id="{A8CE3D9D-6464-4756-8D4B-9B974EBF76E5}" type="slidenum">
              <a:rPr lang="en-US" smtClean="0"/>
              <a:t>7</a:t>
            </a:fld>
            <a:endParaRPr lang="en-US"/>
          </a:p>
        </p:txBody>
      </p:sp>
    </p:spTree>
    <p:extLst>
      <p:ext uri="{BB962C8B-B14F-4D97-AF65-F5344CB8AC3E}">
        <p14:creationId xmlns:p14="http://schemas.microsoft.com/office/powerpoint/2010/main" val="2073744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you saw a few slides back, how land is developed</a:t>
            </a:r>
            <a:r>
              <a:rPr lang="en-US" sz="1200" kern="1200" baseline="0" dirty="0" smtClean="0">
                <a:solidFill>
                  <a:schemeClr val="tx1"/>
                </a:solidFill>
                <a:effectLst/>
                <a:latin typeface="+mn-lt"/>
                <a:ea typeface="+mn-ea"/>
                <a:cs typeface="+mn-cs"/>
              </a:rPr>
              <a:t> has a huge effect on the flow of water across that land.</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Community planners and developers have known for a long time about alternative development practices that offer improved</a:t>
            </a:r>
            <a:r>
              <a:rPr lang="en-US" sz="1200" kern="1200" baseline="0" dirty="0" smtClean="0">
                <a:solidFill>
                  <a:schemeClr val="tx1"/>
                </a:solidFill>
                <a:effectLst/>
                <a:latin typeface="+mn-lt"/>
                <a:ea typeface="+mn-ea"/>
                <a:cs typeface="+mn-cs"/>
              </a:rPr>
              <a:t> methods for preventing and dealing with stormwater runoff.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Those practices are called Low Impact Development, or LID for short. A few examples are shown in the images here and will be explained more in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 State of Rhode Island had the foresight to see the importance of this method of development for combatting the interrelated problems of stormwater runoff, and we have both the Cleaner Bay Act and the State’s Stormwater Rules requiring that non-structural techniques (such as LID) be used to the maximum extent practicable.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So what exactly does LID require?</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8CE3D9D-6464-4756-8D4B-9B974EBF76E5}" type="slidenum">
              <a:rPr lang="en-US" smtClean="0"/>
              <a:t>8</a:t>
            </a:fld>
            <a:endParaRPr lang="en-US"/>
          </a:p>
        </p:txBody>
      </p:sp>
    </p:spTree>
    <p:extLst>
      <p:ext uri="{BB962C8B-B14F-4D97-AF65-F5344CB8AC3E}">
        <p14:creationId xmlns:p14="http://schemas.microsoft.com/office/powerpoint/2010/main" val="2285944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LID is a three-pronged approach that attempts 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baseline="0" dirty="0" smtClean="0">
                <a:solidFill>
                  <a:schemeClr val="tx1"/>
                </a:solidFill>
                <a:effectLst/>
                <a:latin typeface="+mn-lt"/>
                <a:ea typeface="+mn-ea"/>
                <a:cs typeface="+mn-cs"/>
              </a:rPr>
              <a:t>Avoid</a:t>
            </a:r>
            <a:r>
              <a:rPr lang="en-US" sz="1200" kern="1200" baseline="0" dirty="0" smtClean="0">
                <a:solidFill>
                  <a:schemeClr val="tx1"/>
                </a:solidFill>
                <a:effectLst/>
                <a:latin typeface="+mn-lt"/>
                <a:ea typeface="+mn-ea"/>
                <a:cs typeface="+mn-cs"/>
              </a:rPr>
              <a:t> impacts </a:t>
            </a:r>
            <a:r>
              <a:rPr lang="en-US" sz="1200" kern="1200" dirty="0" smtClean="0">
                <a:solidFill>
                  <a:schemeClr val="tx1"/>
                </a:solidFill>
                <a:effectLst/>
                <a:latin typeface="+mn-lt"/>
                <a:ea typeface="+mn-ea"/>
                <a:cs typeface="+mn-cs"/>
              </a:rPr>
              <a:t>by preserving and protecting  as much of the natural site condition as possible.</a:t>
            </a:r>
            <a:r>
              <a:rPr lang="en-US" dirty="0" smtClean="0">
                <a:effectLst/>
              </a:rPr>
              <a:t> </a:t>
            </a:r>
            <a:r>
              <a:rPr lang="en-US" sz="1200" kern="1200" dirty="0" smtClean="0">
                <a:solidFill>
                  <a:schemeClr val="tx1"/>
                </a:solidFill>
                <a:effectLst/>
                <a:latin typeface="+mn-lt"/>
                <a:ea typeface="+mn-ea"/>
                <a:cs typeface="+mn-cs"/>
              </a:rPr>
              <a:t> </a:t>
            </a:r>
            <a:r>
              <a:rPr lang="en-US" sz="1200" b="0" kern="1200" baseline="0" dirty="0" smtClean="0">
                <a:solidFill>
                  <a:srgbClr val="FF0000"/>
                </a:solidFill>
                <a:effectLst/>
                <a:latin typeface="+mn-lt"/>
                <a:ea typeface="+mn-ea"/>
                <a:cs typeface="+mn-cs"/>
              </a:rPr>
              <a:t>(CLICK FOR SECOND IMAGE)</a:t>
            </a:r>
            <a:r>
              <a:rPr lang="en-US" sz="1200" b="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baseline="0" dirty="0" smtClean="0">
                <a:solidFill>
                  <a:schemeClr val="tx1"/>
                </a:solidFill>
                <a:effectLst/>
                <a:latin typeface="+mn-lt"/>
                <a:ea typeface="+mn-ea"/>
                <a:cs typeface="+mn-cs"/>
              </a:rPr>
              <a:t>Reduce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impacts by minimizing the amount of impervious surfaces (such as pavement, rooftop, and compacted soil) which don’t allow rainfall to soak into the ground. </a:t>
            </a:r>
            <a:r>
              <a:rPr lang="en-US" sz="1200" b="0" kern="1200" baseline="0" dirty="0" smtClean="0">
                <a:solidFill>
                  <a:srgbClr val="FF0000"/>
                </a:solidFill>
                <a:effectLst/>
                <a:latin typeface="+mn-lt"/>
                <a:ea typeface="+mn-ea"/>
                <a:cs typeface="+mn-cs"/>
              </a:rPr>
              <a:t>(CLICK FOR THIRD IMAGE)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baseline="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baseline="0" dirty="0" smtClean="0">
                <a:solidFill>
                  <a:schemeClr val="tx1"/>
                </a:solidFill>
                <a:effectLst/>
                <a:latin typeface="+mn-lt"/>
                <a:ea typeface="+mn-ea"/>
                <a:cs typeface="+mn-cs"/>
              </a:rPr>
              <a:t>Manage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impacts by treating stormwater runoff as closely as possible to the point where it reaches the ground. LID uses small, often vegetated, treatment systems rather than managing stormwater through pipes or large drainage systems which are costly to build and maintain.</a:t>
            </a: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Although developers are required by the state to apply LID stormwater practices, municipal ordinances often either prevent the use of LID designs or favor conventional practices.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Because municipalities have primary authority over land use, </a:t>
            </a:r>
            <a:r>
              <a:rPr lang="en-US" sz="1200" i="1" kern="1200" dirty="0" smtClean="0">
                <a:solidFill>
                  <a:schemeClr val="tx1"/>
                </a:solidFill>
                <a:effectLst/>
                <a:latin typeface="+mn-lt"/>
                <a:ea typeface="+mn-ea"/>
                <a:cs typeface="+mn-cs"/>
              </a:rPr>
              <a:t>we</a:t>
            </a:r>
            <a:r>
              <a:rPr lang="en-US" sz="1200" kern="1200" dirty="0" smtClean="0">
                <a:solidFill>
                  <a:schemeClr val="tx1"/>
                </a:solidFill>
                <a:effectLst/>
                <a:latin typeface="+mn-lt"/>
                <a:ea typeface="+mn-ea"/>
                <a:cs typeface="+mn-cs"/>
              </a:rPr>
              <a:t> are responsible for implementing LID. RIDEM does </a:t>
            </a:r>
            <a:r>
              <a:rPr lang="en-US" sz="1200" i="1" kern="1200" dirty="0" smtClean="0">
                <a:solidFill>
                  <a:schemeClr val="tx1"/>
                </a:solidFill>
                <a:effectLst/>
                <a:latin typeface="+mn-lt"/>
                <a:ea typeface="+mn-ea"/>
                <a:cs typeface="+mn-cs"/>
              </a:rPr>
              <a:t>not</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do LID site design to avoid and reduce</a:t>
            </a:r>
            <a:r>
              <a:rPr lang="en-US" sz="1200" kern="1200" baseline="0" dirty="0" smtClean="0">
                <a:solidFill>
                  <a:schemeClr val="tx1"/>
                </a:solidFill>
                <a:effectLst/>
                <a:latin typeface="+mn-lt"/>
                <a:ea typeface="+mn-ea"/>
                <a:cs typeface="+mn-cs"/>
              </a:rPr>
              <a:t> impacts for us. They </a:t>
            </a:r>
            <a:r>
              <a:rPr lang="en-US" sz="1200" i="1" kern="1200" baseline="0" dirty="0" smtClean="0">
                <a:solidFill>
                  <a:schemeClr val="tx1"/>
                </a:solidFill>
                <a:effectLst/>
                <a:latin typeface="+mn-lt"/>
                <a:ea typeface="+mn-ea"/>
                <a:cs typeface="+mn-cs"/>
              </a:rPr>
              <a:t>only</a:t>
            </a:r>
            <a:r>
              <a:rPr lang="en-US" sz="1200" kern="1200" baseline="0" dirty="0" smtClean="0">
                <a:solidFill>
                  <a:schemeClr val="tx1"/>
                </a:solidFill>
                <a:effectLst/>
                <a:latin typeface="+mn-lt"/>
                <a:ea typeface="+mn-ea"/>
                <a:cs typeface="+mn-cs"/>
              </a:rPr>
              <a:t> focus on design of engineered structures. </a:t>
            </a: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that brings us to the Self-Assessment…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8CE3D9D-6464-4756-8D4B-9B974EBF76E5}" type="slidenum">
              <a:rPr lang="en-US" smtClean="0"/>
              <a:t>9</a:t>
            </a:fld>
            <a:endParaRPr lang="en-US"/>
          </a:p>
        </p:txBody>
      </p:sp>
    </p:spTree>
    <p:extLst>
      <p:ext uri="{BB962C8B-B14F-4D97-AF65-F5344CB8AC3E}">
        <p14:creationId xmlns:p14="http://schemas.microsoft.com/office/powerpoint/2010/main" val="3036023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Self-Assessment was designed to guide communities through a systematic comparison of our local development rules against current model development principles.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questions identify specific methods to reduce stormwater runoff from new construction and redevelopment. They cover topics ranging from open space and land disturbance to impervious surfaces and soil erosion control.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8CE3D9D-6464-4756-8D4B-9B974EBF76E5}" type="slidenum">
              <a:rPr lang="en-US" smtClean="0"/>
              <a:t>10</a:t>
            </a:fld>
            <a:endParaRPr lang="en-US"/>
          </a:p>
        </p:txBody>
      </p:sp>
    </p:spTree>
    <p:extLst>
      <p:ext uri="{BB962C8B-B14F-4D97-AF65-F5344CB8AC3E}">
        <p14:creationId xmlns:p14="http://schemas.microsoft.com/office/powerpoint/2010/main" val="2784717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0C3E90-BC37-44EC-BF35-4CFA2A2F2335}" type="datetimeFigureOut">
              <a:rPr lang="en-US" smtClean="0"/>
              <a:t>12/23/2019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231B7C-4168-4A11-8FE2-00A93F451C9A}" type="slidenum">
              <a:rPr lang="en-US" smtClean="0"/>
              <a:t>‹#›</a:t>
            </a:fld>
            <a:endParaRPr lang="en-US"/>
          </a:p>
        </p:txBody>
      </p:sp>
    </p:spTree>
    <p:extLst>
      <p:ext uri="{BB962C8B-B14F-4D97-AF65-F5344CB8AC3E}">
        <p14:creationId xmlns:p14="http://schemas.microsoft.com/office/powerpoint/2010/main" val="1118857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0C3E90-BC37-44EC-BF35-4CFA2A2F2335}" type="datetimeFigureOut">
              <a:rPr lang="en-US" smtClean="0"/>
              <a:t>12/23/2019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231B7C-4168-4A11-8FE2-00A93F451C9A}" type="slidenum">
              <a:rPr lang="en-US" smtClean="0"/>
              <a:t>‹#›</a:t>
            </a:fld>
            <a:endParaRPr lang="en-US"/>
          </a:p>
        </p:txBody>
      </p:sp>
    </p:spTree>
    <p:extLst>
      <p:ext uri="{BB962C8B-B14F-4D97-AF65-F5344CB8AC3E}">
        <p14:creationId xmlns:p14="http://schemas.microsoft.com/office/powerpoint/2010/main" val="1682174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0C3E90-BC37-44EC-BF35-4CFA2A2F2335}" type="datetimeFigureOut">
              <a:rPr lang="en-US" smtClean="0"/>
              <a:t>12/23/2019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231B7C-4168-4A11-8FE2-00A93F451C9A}" type="slidenum">
              <a:rPr lang="en-US" smtClean="0"/>
              <a:t>‹#›</a:t>
            </a:fld>
            <a:endParaRPr lang="en-US"/>
          </a:p>
        </p:txBody>
      </p:sp>
    </p:spTree>
    <p:extLst>
      <p:ext uri="{BB962C8B-B14F-4D97-AF65-F5344CB8AC3E}">
        <p14:creationId xmlns:p14="http://schemas.microsoft.com/office/powerpoint/2010/main" val="1022571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0C3E90-BC37-44EC-BF35-4CFA2A2F2335}" type="datetimeFigureOut">
              <a:rPr lang="en-US" smtClean="0"/>
              <a:t>12/23/2019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231B7C-4168-4A11-8FE2-00A93F451C9A}" type="slidenum">
              <a:rPr lang="en-US" smtClean="0"/>
              <a:t>‹#›</a:t>
            </a:fld>
            <a:endParaRPr lang="en-US"/>
          </a:p>
        </p:txBody>
      </p:sp>
    </p:spTree>
    <p:extLst>
      <p:ext uri="{BB962C8B-B14F-4D97-AF65-F5344CB8AC3E}">
        <p14:creationId xmlns:p14="http://schemas.microsoft.com/office/powerpoint/2010/main" val="939745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0C3E90-BC37-44EC-BF35-4CFA2A2F2335}" type="datetimeFigureOut">
              <a:rPr lang="en-US" smtClean="0"/>
              <a:t>12/23/2019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231B7C-4168-4A11-8FE2-00A93F451C9A}" type="slidenum">
              <a:rPr lang="en-US" smtClean="0"/>
              <a:t>‹#›</a:t>
            </a:fld>
            <a:endParaRPr lang="en-US"/>
          </a:p>
        </p:txBody>
      </p:sp>
    </p:spTree>
    <p:extLst>
      <p:ext uri="{BB962C8B-B14F-4D97-AF65-F5344CB8AC3E}">
        <p14:creationId xmlns:p14="http://schemas.microsoft.com/office/powerpoint/2010/main" val="1161612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0C3E90-BC37-44EC-BF35-4CFA2A2F2335}" type="datetimeFigureOut">
              <a:rPr lang="en-US" smtClean="0"/>
              <a:t>12/23/2019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231B7C-4168-4A11-8FE2-00A93F451C9A}" type="slidenum">
              <a:rPr lang="en-US" smtClean="0"/>
              <a:t>‹#›</a:t>
            </a:fld>
            <a:endParaRPr lang="en-US"/>
          </a:p>
        </p:txBody>
      </p:sp>
    </p:spTree>
    <p:extLst>
      <p:ext uri="{BB962C8B-B14F-4D97-AF65-F5344CB8AC3E}">
        <p14:creationId xmlns:p14="http://schemas.microsoft.com/office/powerpoint/2010/main" val="139396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0C3E90-BC37-44EC-BF35-4CFA2A2F2335}" type="datetimeFigureOut">
              <a:rPr lang="en-US" smtClean="0"/>
              <a:t>12/23/2019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231B7C-4168-4A11-8FE2-00A93F451C9A}" type="slidenum">
              <a:rPr lang="en-US" smtClean="0"/>
              <a:t>‹#›</a:t>
            </a:fld>
            <a:endParaRPr lang="en-US"/>
          </a:p>
        </p:txBody>
      </p:sp>
    </p:spTree>
    <p:extLst>
      <p:ext uri="{BB962C8B-B14F-4D97-AF65-F5344CB8AC3E}">
        <p14:creationId xmlns:p14="http://schemas.microsoft.com/office/powerpoint/2010/main" val="1299280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0C3E90-BC37-44EC-BF35-4CFA2A2F2335}" type="datetimeFigureOut">
              <a:rPr lang="en-US" smtClean="0"/>
              <a:t>12/23/2019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231B7C-4168-4A11-8FE2-00A93F451C9A}" type="slidenum">
              <a:rPr lang="en-US" smtClean="0"/>
              <a:t>‹#›</a:t>
            </a:fld>
            <a:endParaRPr lang="en-US"/>
          </a:p>
        </p:txBody>
      </p:sp>
    </p:spTree>
    <p:extLst>
      <p:ext uri="{BB962C8B-B14F-4D97-AF65-F5344CB8AC3E}">
        <p14:creationId xmlns:p14="http://schemas.microsoft.com/office/powerpoint/2010/main" val="2623666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0C3E90-BC37-44EC-BF35-4CFA2A2F2335}" type="datetimeFigureOut">
              <a:rPr lang="en-US" smtClean="0"/>
              <a:t>12/23/2019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231B7C-4168-4A11-8FE2-00A93F451C9A}" type="slidenum">
              <a:rPr lang="en-US" smtClean="0"/>
              <a:t>‹#›</a:t>
            </a:fld>
            <a:endParaRPr lang="en-US"/>
          </a:p>
        </p:txBody>
      </p:sp>
    </p:spTree>
    <p:extLst>
      <p:ext uri="{BB962C8B-B14F-4D97-AF65-F5344CB8AC3E}">
        <p14:creationId xmlns:p14="http://schemas.microsoft.com/office/powerpoint/2010/main" val="3945759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0C3E90-BC37-44EC-BF35-4CFA2A2F2335}" type="datetimeFigureOut">
              <a:rPr lang="en-US" smtClean="0"/>
              <a:t>12/23/2019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231B7C-4168-4A11-8FE2-00A93F451C9A}" type="slidenum">
              <a:rPr lang="en-US" smtClean="0"/>
              <a:t>‹#›</a:t>
            </a:fld>
            <a:endParaRPr lang="en-US"/>
          </a:p>
        </p:txBody>
      </p:sp>
    </p:spTree>
    <p:extLst>
      <p:ext uri="{BB962C8B-B14F-4D97-AF65-F5344CB8AC3E}">
        <p14:creationId xmlns:p14="http://schemas.microsoft.com/office/powerpoint/2010/main" val="1007582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0C3E90-BC37-44EC-BF35-4CFA2A2F2335}" type="datetimeFigureOut">
              <a:rPr lang="en-US" smtClean="0"/>
              <a:t>12/23/2019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231B7C-4168-4A11-8FE2-00A93F451C9A}" type="slidenum">
              <a:rPr lang="en-US" smtClean="0"/>
              <a:t>‹#›</a:t>
            </a:fld>
            <a:endParaRPr lang="en-US"/>
          </a:p>
        </p:txBody>
      </p:sp>
    </p:spTree>
    <p:extLst>
      <p:ext uri="{BB962C8B-B14F-4D97-AF65-F5344CB8AC3E}">
        <p14:creationId xmlns:p14="http://schemas.microsoft.com/office/powerpoint/2010/main" val="2720492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0C3E90-BC37-44EC-BF35-4CFA2A2F2335}" type="datetimeFigureOut">
              <a:rPr lang="en-US" smtClean="0"/>
              <a:t>12/23/2019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231B7C-4168-4A11-8FE2-00A93F451C9A}" type="slidenum">
              <a:rPr lang="en-US" smtClean="0"/>
              <a:t>‹#›</a:t>
            </a:fld>
            <a:endParaRPr lang="en-US"/>
          </a:p>
        </p:txBody>
      </p:sp>
    </p:spTree>
    <p:extLst>
      <p:ext uri="{BB962C8B-B14F-4D97-AF65-F5344CB8AC3E}">
        <p14:creationId xmlns:p14="http://schemas.microsoft.com/office/powerpoint/2010/main" val="23945402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hyperlink" Target="mailto:ljoubert@uri.edu"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hyperlink" Target="mailto:Jenny.Paquet@dem.ri.gov" TargetMode="External"/><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80" y="96612"/>
            <a:ext cx="8602666" cy="6652326"/>
          </a:xfrm>
          <a:prstGeom prst="rect">
            <a:avLst/>
          </a:prstGeom>
        </p:spPr>
      </p:pic>
      <p:sp>
        <p:nvSpPr>
          <p:cNvPr id="3" name="Rectangle 2"/>
          <p:cNvSpPr/>
          <p:nvPr/>
        </p:nvSpPr>
        <p:spPr>
          <a:xfrm>
            <a:off x="8740346" y="96612"/>
            <a:ext cx="3451654" cy="6652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798011" y="96612"/>
            <a:ext cx="3286897" cy="6771084"/>
          </a:xfrm>
          <a:prstGeom prst="rect">
            <a:avLst/>
          </a:prstGeom>
          <a:noFill/>
        </p:spPr>
        <p:txBody>
          <a:bodyPr wrap="square" rtlCol="0">
            <a:spAutoFit/>
          </a:bodyPr>
          <a:lstStyle/>
          <a:p>
            <a:endParaRPr lang="en-US" sz="2800" dirty="0" smtClean="0"/>
          </a:p>
          <a:p>
            <a:r>
              <a:rPr lang="en-US" sz="3200" i="1" dirty="0" smtClean="0"/>
              <a:t>Luck Isn’t Enough!</a:t>
            </a:r>
          </a:p>
          <a:p>
            <a:endParaRPr lang="en-US" sz="3200" i="1" dirty="0" smtClean="0"/>
          </a:p>
          <a:p>
            <a:r>
              <a:rPr lang="en-US" sz="3200" i="1" dirty="0" smtClean="0"/>
              <a:t>Working Toward An Even Better [Name of Town]</a:t>
            </a:r>
          </a:p>
          <a:p>
            <a:endParaRPr lang="en-US" sz="2800" dirty="0" smtClean="0"/>
          </a:p>
          <a:p>
            <a:r>
              <a:rPr lang="en-US" sz="2800" dirty="0" smtClean="0"/>
              <a:t>[VENUE]</a:t>
            </a:r>
            <a:endParaRPr lang="en-US" sz="2800" dirty="0"/>
          </a:p>
          <a:p>
            <a:r>
              <a:rPr lang="en-US" sz="2800" dirty="0" smtClean="0"/>
              <a:t>[DATE]</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8098353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160" y="186271"/>
            <a:ext cx="8483787" cy="6547190"/>
          </a:xfrm>
          <a:prstGeom prst="rect">
            <a:avLst/>
          </a:prstGeom>
        </p:spPr>
      </p:pic>
    </p:spTree>
    <p:extLst>
      <p:ext uri="{BB962C8B-B14F-4D97-AF65-F5344CB8AC3E}">
        <p14:creationId xmlns:p14="http://schemas.microsoft.com/office/powerpoint/2010/main" val="22353505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339" y="136525"/>
            <a:ext cx="10515600" cy="1325563"/>
          </a:xfrm>
        </p:spPr>
        <p:txBody>
          <a:bodyPr/>
          <a:lstStyle/>
          <a:p>
            <a:r>
              <a:rPr lang="en-US" dirty="0" smtClean="0"/>
              <a:t>Learning More About Each Topic</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39" y="1291058"/>
            <a:ext cx="6961589" cy="538803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2300" y="1291058"/>
            <a:ext cx="6977834" cy="5385001"/>
          </a:xfrm>
          <a:prstGeom prst="rect">
            <a:avLst/>
          </a:prstGeom>
        </p:spPr>
      </p:pic>
    </p:spTree>
    <p:extLst>
      <p:ext uri="{BB962C8B-B14F-4D97-AF65-F5344CB8AC3E}">
        <p14:creationId xmlns:p14="http://schemas.microsoft.com/office/powerpoint/2010/main" val="400955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97156" y="0"/>
            <a:ext cx="8428382" cy="6740307"/>
          </a:xfrm>
          <a:prstGeom prst="rect">
            <a:avLst/>
          </a:prstGeom>
          <a:solidFill>
            <a:schemeClr val="accent1"/>
          </a:solidFill>
        </p:spPr>
        <p:txBody>
          <a:bodyPr wrap="square" rtlCol="0">
            <a:spAutoFit/>
          </a:bodyPr>
          <a:lstStyle/>
          <a:p>
            <a:r>
              <a:rPr lang="en-US" dirty="0" smtClean="0"/>
              <a:t>INSERT A PHOTO OF YOUR COMMUNITY</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4466323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054" y="141101"/>
            <a:ext cx="10515600" cy="1055296"/>
          </a:xfrm>
        </p:spPr>
        <p:txBody>
          <a:bodyPr/>
          <a:lstStyle/>
          <a:p>
            <a:r>
              <a:rPr lang="en-US" dirty="0" smtClean="0"/>
              <a:t>What Happens Now?</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054" y="1324627"/>
            <a:ext cx="997085" cy="798462"/>
          </a:xfrm>
          <a:prstGeom prst="rect">
            <a:avLst/>
          </a:prstGeom>
        </p:spPr>
      </p:pic>
      <p:sp>
        <p:nvSpPr>
          <p:cNvPr id="4" name="TextBox 3">
            <a:extLst>
              <a:ext uri="{FF2B5EF4-FFF2-40B4-BE49-F238E27FC236}">
                <a16:creationId xmlns="" xmlns:a16="http://schemas.microsoft.com/office/drawing/2014/main" id="{3EAB8CD6-98CF-4FCA-9017-D92EE85677F6}"/>
              </a:ext>
            </a:extLst>
          </p:cNvPr>
          <p:cNvSpPr txBox="1"/>
          <p:nvPr/>
        </p:nvSpPr>
        <p:spPr>
          <a:xfrm>
            <a:off x="519800" y="1581087"/>
            <a:ext cx="6206067" cy="4893647"/>
          </a:xfrm>
          <a:prstGeom prst="rect">
            <a:avLst/>
          </a:prstGeom>
          <a:noFill/>
        </p:spPr>
        <p:txBody>
          <a:bodyPr wrap="square" rtlCol="0">
            <a:spAutoFit/>
          </a:bodyPr>
          <a:lstStyle/>
          <a:p>
            <a:r>
              <a:rPr lang="en-US" sz="2400" dirty="0"/>
              <a:t>       Action Items</a:t>
            </a:r>
            <a:r>
              <a:rPr lang="en-US" sz="2400" dirty="0" smtClean="0"/>
              <a:t>:</a:t>
            </a:r>
          </a:p>
          <a:p>
            <a:endParaRPr lang="en-US" sz="2400" dirty="0"/>
          </a:p>
          <a:p>
            <a:pPr marL="342900" indent="-342900">
              <a:buFont typeface="Wingdings" panose="05000000000000000000" pitchFamily="2" charset="2"/>
              <a:buChar char="q"/>
            </a:pPr>
            <a:endParaRPr lang="en-US" sz="2400" dirty="0" smtClean="0"/>
          </a:p>
          <a:p>
            <a:pPr marL="342900" indent="-342900">
              <a:buFont typeface="Wingdings" panose="05000000000000000000" pitchFamily="2" charset="2"/>
              <a:buChar char="q"/>
            </a:pPr>
            <a:r>
              <a:rPr lang="en-US" sz="2400" dirty="0" smtClean="0"/>
              <a:t>INSERT TOP GOAL</a:t>
            </a:r>
          </a:p>
          <a:p>
            <a:pPr marL="342900" indent="-342900">
              <a:buFont typeface="Wingdings" panose="05000000000000000000" pitchFamily="2" charset="2"/>
              <a:buChar char="q"/>
            </a:pPr>
            <a:endParaRPr lang="en-US" sz="2400" dirty="0" smtClean="0"/>
          </a:p>
          <a:p>
            <a:pPr marL="342900" indent="-342900">
              <a:buFont typeface="Wingdings" panose="05000000000000000000" pitchFamily="2" charset="2"/>
              <a:buChar char="q"/>
            </a:pPr>
            <a:r>
              <a:rPr lang="en-US" sz="2400" dirty="0" smtClean="0"/>
              <a:t>INSERT SECOND GOAL</a:t>
            </a:r>
          </a:p>
          <a:p>
            <a:pPr marL="342900" indent="-342900">
              <a:buFont typeface="Wingdings" panose="05000000000000000000" pitchFamily="2" charset="2"/>
              <a:buChar char="q"/>
            </a:pPr>
            <a:endParaRPr lang="en-US" sz="2400" dirty="0" smtClean="0"/>
          </a:p>
          <a:p>
            <a:pPr marL="342900" indent="-342900">
              <a:buFont typeface="Wingdings" panose="05000000000000000000" pitchFamily="2" charset="2"/>
              <a:buChar char="q"/>
            </a:pPr>
            <a:r>
              <a:rPr lang="en-US" sz="2400" dirty="0" smtClean="0"/>
              <a:t>INSERT THIRD GOAL, ETC.</a:t>
            </a:r>
            <a:endParaRPr lang="en-US" sz="2400" dirty="0"/>
          </a:p>
          <a:p>
            <a:endParaRPr lang="en-US" sz="2400" dirty="0"/>
          </a:p>
          <a:p>
            <a:endParaRPr lang="en-US" sz="2400" dirty="0"/>
          </a:p>
          <a:p>
            <a:pPr marL="342900" indent="-342900">
              <a:buFont typeface="Wingdings" panose="05000000000000000000" pitchFamily="2" charset="2"/>
              <a:buChar char="ü"/>
            </a:pPr>
            <a:endParaRPr lang="en-US" sz="2400" dirty="0"/>
          </a:p>
          <a:p>
            <a:pPr marL="342900" indent="-342900">
              <a:buFont typeface="Wingdings" panose="05000000000000000000" pitchFamily="2" charset="2"/>
              <a:buChar char="ü"/>
            </a:pPr>
            <a:endParaRPr lang="en-US" sz="2400" dirty="0"/>
          </a:p>
          <a:p>
            <a:pPr marL="285750" indent="-285750">
              <a:buFont typeface="Arial" panose="020B0604020202020204" pitchFamily="34" charset="0"/>
              <a:buChar char="•"/>
            </a:pPr>
            <a:endParaRPr lang="en-US" sz="24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spTree>
    <p:extLst>
      <p:ext uri="{BB962C8B-B14F-4D97-AF65-F5344CB8AC3E}">
        <p14:creationId xmlns:p14="http://schemas.microsoft.com/office/powerpoint/2010/main" val="35338536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304" y="206099"/>
            <a:ext cx="10515600" cy="1325563"/>
          </a:xfrm>
        </p:spPr>
        <p:txBody>
          <a:bodyPr/>
          <a:lstStyle/>
          <a:p>
            <a:r>
              <a:rPr lang="en-US" dirty="0" smtClean="0"/>
              <a:t>For Additional Answers To Your Questions…</a:t>
            </a:r>
            <a:endParaRPr lang="en-US" dirty="0"/>
          </a:p>
        </p:txBody>
      </p:sp>
      <p:sp>
        <p:nvSpPr>
          <p:cNvPr id="3" name="TextBox 2">
            <a:extLst>
              <a:ext uri="{FF2B5EF4-FFF2-40B4-BE49-F238E27FC236}">
                <a16:creationId xmlns:a16="http://schemas.microsoft.com/office/drawing/2014/main" xmlns="" id="{76E8E358-A1B4-4F14-85BF-14F379613EE0}"/>
              </a:ext>
            </a:extLst>
          </p:cNvPr>
          <p:cNvSpPr txBox="1"/>
          <p:nvPr/>
        </p:nvSpPr>
        <p:spPr>
          <a:xfrm>
            <a:off x="1727809" y="2098193"/>
            <a:ext cx="4314691" cy="4124206"/>
          </a:xfrm>
          <a:prstGeom prst="rect">
            <a:avLst/>
          </a:prstGeom>
          <a:noFill/>
        </p:spPr>
        <p:txBody>
          <a:bodyPr wrap="square" rtlCol="0">
            <a:spAutoFit/>
          </a:bodyPr>
          <a:lstStyle/>
          <a:p>
            <a:pPr algn="r"/>
            <a:r>
              <a:rPr lang="en-US" sz="4000" dirty="0"/>
              <a:t>www.uri.edu/nemo</a:t>
            </a:r>
          </a:p>
          <a:p>
            <a:pPr algn="r"/>
            <a:endParaRPr lang="en-US" sz="4000" dirty="0"/>
          </a:p>
          <a:p>
            <a:pPr algn="r"/>
            <a:r>
              <a:rPr lang="en-US" sz="3600" dirty="0"/>
              <a:t>Lorraine Joubert</a:t>
            </a:r>
          </a:p>
          <a:p>
            <a:pPr algn="r"/>
            <a:r>
              <a:rPr lang="en-US" sz="2800" dirty="0">
                <a:hlinkClick r:id="rId3"/>
              </a:rPr>
              <a:t>ljoubert@uri.edu</a:t>
            </a:r>
            <a:endParaRPr lang="en-US" sz="2800" dirty="0"/>
          </a:p>
          <a:p>
            <a:pPr algn="r"/>
            <a:r>
              <a:rPr lang="en-US" sz="2800" dirty="0"/>
              <a:t>401.874.2138</a:t>
            </a:r>
          </a:p>
          <a:p>
            <a:pPr algn="r"/>
            <a:endParaRPr lang="en-US" sz="3600" dirty="0"/>
          </a:p>
          <a:p>
            <a:endParaRPr lang="en-US" sz="3600" dirty="0"/>
          </a:p>
          <a:p>
            <a:endParaRPr lang="en-US"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0578" r="26286"/>
          <a:stretch/>
        </p:blipFill>
        <p:spPr>
          <a:xfrm>
            <a:off x="331304" y="1884485"/>
            <a:ext cx="1282148" cy="1177633"/>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72344"/>
          <a:stretch/>
        </p:blipFill>
        <p:spPr>
          <a:xfrm>
            <a:off x="6443622" y="1979961"/>
            <a:ext cx="1070113" cy="1177633"/>
          </a:xfrm>
          <a:prstGeom prst="rect">
            <a:avLst/>
          </a:prstGeom>
        </p:spPr>
      </p:pic>
      <p:sp>
        <p:nvSpPr>
          <p:cNvPr id="6" name="TextBox 5">
            <a:extLst>
              <a:ext uri="{FF2B5EF4-FFF2-40B4-BE49-F238E27FC236}">
                <a16:creationId xmlns:a16="http://schemas.microsoft.com/office/drawing/2014/main" xmlns="" id="{76E8E358-A1B4-4F14-85BF-14F379613EE0}"/>
              </a:ext>
            </a:extLst>
          </p:cNvPr>
          <p:cNvSpPr txBox="1"/>
          <p:nvPr/>
        </p:nvSpPr>
        <p:spPr>
          <a:xfrm>
            <a:off x="7422931" y="2206083"/>
            <a:ext cx="4344999" cy="3323987"/>
          </a:xfrm>
          <a:prstGeom prst="rect">
            <a:avLst/>
          </a:prstGeom>
          <a:noFill/>
        </p:spPr>
        <p:txBody>
          <a:bodyPr wrap="square" rtlCol="0">
            <a:spAutoFit/>
          </a:bodyPr>
          <a:lstStyle/>
          <a:p>
            <a:pPr algn="r"/>
            <a:r>
              <a:rPr lang="en-US" sz="2400" dirty="0" smtClean="0"/>
              <a:t>www.dem.ri.gov/programs/water</a:t>
            </a:r>
            <a:endParaRPr lang="en-US" sz="2400" dirty="0"/>
          </a:p>
          <a:p>
            <a:pPr algn="r"/>
            <a:endParaRPr lang="en-US" sz="4000" dirty="0"/>
          </a:p>
          <a:p>
            <a:pPr algn="r"/>
            <a:r>
              <a:rPr lang="en-US" sz="3600" dirty="0" smtClean="0"/>
              <a:t>Jenny </a:t>
            </a:r>
            <a:r>
              <a:rPr lang="en-US" sz="3600" dirty="0" err="1" smtClean="0"/>
              <a:t>Paquet</a:t>
            </a:r>
            <a:endParaRPr lang="en-US" sz="3600" dirty="0"/>
          </a:p>
          <a:p>
            <a:pPr algn="r"/>
            <a:r>
              <a:rPr lang="en-US" sz="2800" dirty="0" smtClean="0">
                <a:hlinkClick r:id="rId5"/>
              </a:rPr>
              <a:t>Jenny.Paquet@dem.ri.gov</a:t>
            </a:r>
            <a:endParaRPr lang="en-US" sz="2800" dirty="0" smtClean="0"/>
          </a:p>
          <a:p>
            <a:pPr algn="r"/>
            <a:r>
              <a:rPr lang="en-US" sz="2800" dirty="0" smtClean="0"/>
              <a:t>401.222.4700 x 7263</a:t>
            </a:r>
            <a:endParaRPr lang="en-US" sz="3600" dirty="0"/>
          </a:p>
          <a:p>
            <a:endParaRPr lang="en-US" sz="3600" dirty="0"/>
          </a:p>
          <a:p>
            <a:endParaRPr lang="en-US" dirty="0"/>
          </a:p>
        </p:txBody>
      </p:sp>
    </p:spTree>
    <p:extLst>
      <p:ext uri="{BB962C8B-B14F-4D97-AF65-F5344CB8AC3E}">
        <p14:creationId xmlns:p14="http://schemas.microsoft.com/office/powerpoint/2010/main" val="22082353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173" y="159179"/>
            <a:ext cx="10515600" cy="1325563"/>
          </a:xfrm>
        </p:spPr>
        <p:txBody>
          <a:bodyPr/>
          <a:lstStyle/>
          <a:p>
            <a:r>
              <a:rPr lang="en-US" dirty="0" smtClean="0"/>
              <a:t>Why Do We Need A Self-Assessment?</a:t>
            </a:r>
            <a:endParaRPr lang="en-US" dirty="0"/>
          </a:p>
        </p:txBody>
      </p:sp>
      <p:pic>
        <p:nvPicPr>
          <p:cNvPr id="3" name="Content Placeholder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3870" y="1314878"/>
            <a:ext cx="8056601" cy="466579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541" y="1319186"/>
            <a:ext cx="7002162" cy="4668519"/>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5978" y="1314105"/>
            <a:ext cx="7010400" cy="467360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1293" y="1322987"/>
            <a:ext cx="8320216" cy="4672827"/>
          </a:xfrm>
          <a:prstGeom prst="rect">
            <a:avLst/>
          </a:prstGeom>
        </p:spPr>
      </p:pic>
    </p:spTree>
    <p:extLst>
      <p:ext uri="{BB962C8B-B14F-4D97-AF65-F5344CB8AC3E}">
        <p14:creationId xmlns:p14="http://schemas.microsoft.com/office/powerpoint/2010/main" val="276994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605" y="116886"/>
            <a:ext cx="4876800" cy="322326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8617" y="115872"/>
            <a:ext cx="4833256" cy="322427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605" y="3474779"/>
            <a:ext cx="4876800" cy="323088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8617" y="3474778"/>
            <a:ext cx="4833256" cy="3202031"/>
          </a:xfrm>
          <a:prstGeom prst="rect">
            <a:avLst/>
          </a:prstGeom>
        </p:spPr>
      </p:pic>
    </p:spTree>
    <p:extLst>
      <p:ext uri="{BB962C8B-B14F-4D97-AF65-F5344CB8AC3E}">
        <p14:creationId xmlns:p14="http://schemas.microsoft.com/office/powerpoint/2010/main" val="26742664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9525169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832035" y="5685183"/>
            <a:ext cx="2896925" cy="738664"/>
          </a:xfrm>
          <a:prstGeom prst="rect">
            <a:avLst/>
          </a:prstGeom>
          <a:noFill/>
        </p:spPr>
        <p:txBody>
          <a:bodyPr wrap="square" rtlCol="0">
            <a:spAutoFit/>
          </a:bodyPr>
          <a:lstStyle/>
          <a:p>
            <a:pPr algn="r"/>
            <a:r>
              <a:rPr lang="en-US" sz="1200" dirty="0" smtClean="0"/>
              <a:t>Image credit: naturalsuburbanrunoff_Phila.gov.jpg</a:t>
            </a:r>
            <a:endParaRPr lang="en-US" sz="1200" dirty="0"/>
          </a:p>
          <a:p>
            <a:endParaRPr lang="en-US" dirty="0"/>
          </a:p>
        </p:txBody>
      </p:sp>
      <p:pic>
        <p:nvPicPr>
          <p:cNvPr id="4" name="Picture 2" descr="S:\NEMO\DOT Stormwater 2014\GIcoalition_CRC_WPWA_etc\naturalvsurbanrunoff_Phila.gov.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3651"/>
          <a:stretch/>
        </p:blipFill>
        <p:spPr bwMode="auto">
          <a:xfrm>
            <a:off x="1340312" y="575961"/>
            <a:ext cx="4351497" cy="496268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NEMO\DOT Stormwater 2014\GIcoalition_CRC_WPWA_etc\naturalvsurbanrunoff_Phila.gov.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0312" y="575962"/>
            <a:ext cx="9388648" cy="4962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04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756" y="629479"/>
            <a:ext cx="8269401"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8574" y="629480"/>
            <a:ext cx="8316354" cy="5561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607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93" y="268357"/>
            <a:ext cx="7977808" cy="5983356"/>
          </a:xfrm>
          <a:prstGeom prst="rect">
            <a:avLst/>
          </a:prstGeom>
        </p:spPr>
      </p:pic>
      <p:pic>
        <p:nvPicPr>
          <p:cNvPr id="3" name="Picture 5" descr="Natic Section of West Warwick RI.jpg"/>
          <p:cNvPicPr>
            <a:picLocks noChangeAspect="1"/>
          </p:cNvPicPr>
          <p:nvPr/>
        </p:nvPicPr>
        <p:blipFill>
          <a:blip r:embed="rId4" cstate="print"/>
          <a:srcRect/>
          <a:stretch>
            <a:fillRect/>
          </a:stretch>
        </p:blipFill>
        <p:spPr bwMode="auto">
          <a:xfrm>
            <a:off x="3727173" y="268357"/>
            <a:ext cx="7977807" cy="5983356"/>
          </a:xfrm>
          <a:prstGeom prst="rect">
            <a:avLst/>
          </a:prstGeom>
          <a:noFill/>
          <a:ln w="9525">
            <a:noFill/>
            <a:miter lim="800000"/>
            <a:headEnd/>
            <a:tailEnd/>
          </a:ln>
        </p:spPr>
      </p:pic>
    </p:spTree>
    <p:extLst>
      <p:ext uri="{BB962C8B-B14F-4D97-AF65-F5344CB8AC3E}">
        <p14:creationId xmlns:p14="http://schemas.microsoft.com/office/powerpoint/2010/main" val="58326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852" y="196160"/>
            <a:ext cx="10515600" cy="1325563"/>
          </a:xfrm>
        </p:spPr>
        <p:txBody>
          <a:bodyPr/>
          <a:lstStyle/>
          <a:p>
            <a:r>
              <a:rPr lang="en-US" dirty="0" smtClean="0"/>
              <a:t>What Does The Self-Assessment Have To Do With All Of This?</a:t>
            </a:r>
            <a:endParaRPr lang="en-US" dirty="0"/>
          </a:p>
        </p:txBody>
      </p:sp>
      <p:pic>
        <p:nvPicPr>
          <p:cNvPr id="3" name="Picture 2"/>
          <p:cNvPicPr/>
          <p:nvPr/>
        </p:nvPicPr>
        <p:blipFill>
          <a:blip r:embed="rId3" cstate="print">
            <a:extLst>
              <a:ext uri="{28A0092B-C50C-407E-A947-70E740481C1C}">
                <a14:useLocalDpi xmlns:a14="http://schemas.microsoft.com/office/drawing/2010/main" val="0"/>
              </a:ext>
            </a:extLst>
          </a:blip>
          <a:stretch>
            <a:fillRect/>
          </a:stretch>
        </p:blipFill>
        <p:spPr>
          <a:xfrm>
            <a:off x="4455492" y="1229553"/>
            <a:ext cx="7137400" cy="5353050"/>
          </a:xfrm>
          <a:prstGeom prst="rect">
            <a:avLst/>
          </a:prstGeom>
        </p:spPr>
      </p:pic>
      <p:pic>
        <p:nvPicPr>
          <p:cNvPr id="4" name="Picture 3"/>
          <p:cNvPicPr/>
          <p:nvPr/>
        </p:nvPicPr>
        <p:blipFill rotWithShape="1">
          <a:blip r:embed="rId4" cstate="print">
            <a:extLst>
              <a:ext uri="{28A0092B-C50C-407E-A947-70E740481C1C}">
                <a14:useLocalDpi xmlns:a14="http://schemas.microsoft.com/office/drawing/2010/main" val="0"/>
              </a:ext>
            </a:extLst>
          </a:blip>
          <a:srcRect l="7369" r="4612"/>
          <a:stretch/>
        </p:blipFill>
        <p:spPr bwMode="auto">
          <a:xfrm>
            <a:off x="748540" y="2295994"/>
            <a:ext cx="3127720" cy="30115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806083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3"/>
          <p:cNvGrpSpPr>
            <a:grpSpLocks/>
          </p:cNvGrpSpPr>
          <p:nvPr/>
        </p:nvGrpSpPr>
        <p:grpSpPr bwMode="auto">
          <a:xfrm>
            <a:off x="281488" y="345618"/>
            <a:ext cx="4802565" cy="6316659"/>
            <a:chOff x="54" y="109"/>
            <a:chExt cx="3564" cy="4131"/>
          </a:xfrm>
        </p:grpSpPr>
        <p:pic>
          <p:nvPicPr>
            <p:cNvPr id="11" name="Picture 4" descr="103_0383R"/>
            <p:cNvPicPr>
              <a:picLocks noChangeAspect="1" noChangeArrowheads="1"/>
            </p:cNvPicPr>
            <p:nvPr/>
          </p:nvPicPr>
          <p:blipFill rotWithShape="1">
            <a:blip r:embed="rId3" cstate="print"/>
            <a:srcRect t="9091" b="3967"/>
            <a:stretch/>
          </p:blipFill>
          <p:spPr bwMode="auto">
            <a:xfrm>
              <a:off x="54" y="109"/>
              <a:ext cx="3564" cy="4131"/>
            </a:xfrm>
            <a:prstGeom prst="rect">
              <a:avLst/>
            </a:prstGeom>
            <a:noFill/>
          </p:spPr>
        </p:pic>
        <p:sp>
          <p:nvSpPr>
            <p:cNvPr id="12" name="Line 5"/>
            <p:cNvSpPr>
              <a:spLocks noChangeShapeType="1"/>
            </p:cNvSpPr>
            <p:nvPr/>
          </p:nvSpPr>
          <p:spPr bwMode="auto">
            <a:xfrm flipV="1">
              <a:off x="390" y="2893"/>
              <a:ext cx="2400" cy="0"/>
            </a:xfrm>
            <a:prstGeom prst="line">
              <a:avLst/>
            </a:prstGeom>
            <a:noFill/>
            <a:ln w="57150">
              <a:solidFill>
                <a:srgbClr val="FF0000"/>
              </a:solidFill>
              <a:round/>
              <a:headEnd type="triangle" w="med" len="med"/>
              <a:tailEnd type="triangle" w="med" len="med"/>
            </a:ln>
            <a:effectLst/>
          </p:spPr>
          <p:txBody>
            <a:bodyPr/>
            <a:lstStyle/>
            <a:p>
              <a:endParaRPr lang="en-US"/>
            </a:p>
          </p:txBody>
        </p:sp>
        <p:sp>
          <p:nvSpPr>
            <p:cNvPr id="13" name="Text Box 6"/>
            <p:cNvSpPr txBox="1">
              <a:spLocks noChangeArrowheads="1"/>
            </p:cNvSpPr>
            <p:nvPr/>
          </p:nvSpPr>
          <p:spPr bwMode="auto">
            <a:xfrm>
              <a:off x="1520" y="2993"/>
              <a:ext cx="703" cy="272"/>
            </a:xfrm>
            <a:prstGeom prst="rect">
              <a:avLst/>
            </a:prstGeom>
            <a:solidFill>
              <a:srgbClr val="FFFFFF"/>
            </a:solidFill>
            <a:ln w="9525">
              <a:noFill/>
              <a:miter lim="800000"/>
              <a:headEnd/>
              <a:tailEnd/>
            </a:ln>
            <a:effectLst/>
          </p:spPr>
          <p:txBody>
            <a:bodyPr wrap="square">
              <a:spAutoFit/>
            </a:bodyPr>
            <a:lstStyle/>
            <a:p>
              <a:pPr eaLnBrk="1" hangingPunct="1"/>
              <a:r>
                <a:rPr lang="en-US" sz="2000" b="1" dirty="0">
                  <a:solidFill>
                    <a:srgbClr val="003300"/>
                  </a:solidFill>
                  <a:latin typeface="Arial" charset="0"/>
                </a:rPr>
                <a:t>~ 20 </a:t>
              </a:r>
              <a:r>
                <a:rPr lang="en-US" sz="2000" b="1" dirty="0" err="1">
                  <a:solidFill>
                    <a:srgbClr val="003300"/>
                  </a:solidFill>
                  <a:latin typeface="Arial" charset="0"/>
                </a:rPr>
                <a:t>ft</a:t>
              </a:r>
              <a:endParaRPr lang="en-US" sz="2000" b="1" dirty="0">
                <a:solidFill>
                  <a:srgbClr val="003300"/>
                </a:solidFill>
                <a:latin typeface="Arial" charset="0"/>
              </a:endParaRPr>
            </a:p>
          </p:txBody>
        </p:sp>
      </p:grpSp>
      <p:sp>
        <p:nvSpPr>
          <p:cNvPr id="8" name="TextBox 7"/>
          <p:cNvSpPr txBox="1"/>
          <p:nvPr/>
        </p:nvSpPr>
        <p:spPr>
          <a:xfrm>
            <a:off x="281488" y="99391"/>
            <a:ext cx="4802565" cy="707886"/>
          </a:xfrm>
          <a:prstGeom prst="rect">
            <a:avLst/>
          </a:prstGeom>
          <a:solidFill>
            <a:schemeClr val="accent1"/>
          </a:solidFill>
        </p:spPr>
        <p:txBody>
          <a:bodyPr wrap="square" rtlCol="0">
            <a:spAutoFit/>
          </a:bodyPr>
          <a:lstStyle/>
          <a:p>
            <a:r>
              <a:rPr lang="en-US" sz="4000" dirty="0" smtClean="0"/>
              <a:t>Avoid</a:t>
            </a:r>
            <a:endParaRPr lang="en-US" sz="4000" dirty="0"/>
          </a:p>
        </p:txBody>
      </p:sp>
      <p:grpSp>
        <p:nvGrpSpPr>
          <p:cNvPr id="9" name="Group 8"/>
          <p:cNvGrpSpPr/>
          <p:nvPr/>
        </p:nvGrpSpPr>
        <p:grpSpPr>
          <a:xfrm>
            <a:off x="4085154" y="99391"/>
            <a:ext cx="4729678" cy="6499314"/>
            <a:chOff x="6609522" y="99391"/>
            <a:chExt cx="4729678" cy="6499314"/>
          </a:xfrm>
        </p:grpSpPr>
        <p:grpSp>
          <p:nvGrpSpPr>
            <p:cNvPr id="6" name="Group 5"/>
            <p:cNvGrpSpPr/>
            <p:nvPr/>
          </p:nvGrpSpPr>
          <p:grpSpPr>
            <a:xfrm>
              <a:off x="6609522" y="392145"/>
              <a:ext cx="4729678" cy="6206560"/>
              <a:chOff x="228600" y="441841"/>
              <a:chExt cx="4729678" cy="6206560"/>
            </a:xfrm>
          </p:grpSpPr>
          <p:pic>
            <p:nvPicPr>
              <p:cNvPr id="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781376"/>
                <a:ext cx="4729678" cy="286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41841"/>
                <a:ext cx="4729678"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3124200"/>
                <a:ext cx="2286000" cy="369332"/>
              </a:xfrm>
              <a:prstGeom prst="rect">
                <a:avLst/>
              </a:prstGeom>
              <a:noFill/>
            </p:spPr>
            <p:txBody>
              <a:bodyPr wrap="square" rtlCol="0">
                <a:spAutoFit/>
              </a:bodyPr>
              <a:lstStyle/>
              <a:p>
                <a:r>
                  <a:rPr lang="en-US" dirty="0" smtClean="0"/>
                  <a:t>Conventional Design</a:t>
                </a:r>
                <a:endParaRPr lang="en-US" dirty="0"/>
              </a:p>
            </p:txBody>
          </p:sp>
          <p:sp>
            <p:nvSpPr>
              <p:cNvPr id="5" name="TextBox 4"/>
              <p:cNvSpPr txBox="1"/>
              <p:nvPr/>
            </p:nvSpPr>
            <p:spPr>
              <a:xfrm>
                <a:off x="457200" y="6139934"/>
                <a:ext cx="2286000" cy="369332"/>
              </a:xfrm>
              <a:prstGeom prst="rect">
                <a:avLst/>
              </a:prstGeom>
              <a:noFill/>
            </p:spPr>
            <p:txBody>
              <a:bodyPr wrap="square" rtlCol="0">
                <a:spAutoFit/>
              </a:bodyPr>
              <a:lstStyle/>
              <a:p>
                <a:r>
                  <a:rPr lang="en-US" dirty="0" smtClean="0"/>
                  <a:t>Low Impact Design</a:t>
                </a:r>
                <a:endParaRPr lang="en-US" dirty="0"/>
              </a:p>
            </p:txBody>
          </p:sp>
        </p:grpSp>
        <p:sp>
          <p:nvSpPr>
            <p:cNvPr id="7" name="TextBox 6"/>
            <p:cNvSpPr txBox="1"/>
            <p:nvPr/>
          </p:nvSpPr>
          <p:spPr>
            <a:xfrm>
              <a:off x="6609522" y="99391"/>
              <a:ext cx="4729678" cy="707886"/>
            </a:xfrm>
            <a:prstGeom prst="rect">
              <a:avLst/>
            </a:prstGeom>
            <a:solidFill>
              <a:schemeClr val="accent1"/>
            </a:solidFill>
          </p:spPr>
          <p:txBody>
            <a:bodyPr wrap="square" rtlCol="0">
              <a:spAutoFit/>
            </a:bodyPr>
            <a:lstStyle/>
            <a:p>
              <a:r>
                <a:rPr lang="en-US" sz="4000" dirty="0" smtClean="0"/>
                <a:t>Reduce</a:t>
              </a:r>
              <a:endParaRPr lang="en-US" sz="4000" dirty="0"/>
            </a:p>
          </p:txBody>
        </p:sp>
      </p:grpSp>
      <p:grpSp>
        <p:nvGrpSpPr>
          <p:cNvPr id="16" name="Group 15"/>
          <p:cNvGrpSpPr/>
          <p:nvPr/>
        </p:nvGrpSpPr>
        <p:grpSpPr>
          <a:xfrm>
            <a:off x="8017370" y="101360"/>
            <a:ext cx="4343571" cy="6467528"/>
            <a:chOff x="8017370" y="131177"/>
            <a:chExt cx="4343571" cy="6467528"/>
          </a:xfrm>
        </p:grpSpPr>
        <p:pic>
          <p:nvPicPr>
            <p:cNvPr id="14" name="Picture 13"/>
            <p:cNvPicPr>
              <a:picLocks noChangeAspect="1" noChangeArrowheads="1"/>
            </p:cNvPicPr>
            <p:nvPr/>
          </p:nvPicPr>
          <p:blipFill>
            <a:blip r:embed="rId6" cstate="print"/>
            <a:srcRect/>
            <a:stretch>
              <a:fillRect/>
            </a:stretch>
          </p:blipFill>
          <p:spPr bwMode="auto">
            <a:xfrm>
              <a:off x="8017370" y="807277"/>
              <a:ext cx="4343571" cy="5791428"/>
            </a:xfrm>
            <a:prstGeom prst="rect">
              <a:avLst/>
            </a:prstGeom>
            <a:noFill/>
            <a:ln w="9525">
              <a:noFill/>
              <a:miter lim="800000"/>
              <a:headEnd/>
              <a:tailEnd/>
            </a:ln>
          </p:spPr>
        </p:pic>
        <p:sp>
          <p:nvSpPr>
            <p:cNvPr id="15" name="TextBox 14"/>
            <p:cNvSpPr txBox="1"/>
            <p:nvPr/>
          </p:nvSpPr>
          <p:spPr>
            <a:xfrm>
              <a:off x="8017370" y="131177"/>
              <a:ext cx="4343571" cy="707886"/>
            </a:xfrm>
            <a:prstGeom prst="rect">
              <a:avLst/>
            </a:prstGeom>
            <a:solidFill>
              <a:schemeClr val="accent1"/>
            </a:solidFill>
          </p:spPr>
          <p:txBody>
            <a:bodyPr wrap="square" rtlCol="0">
              <a:spAutoFit/>
            </a:bodyPr>
            <a:lstStyle/>
            <a:p>
              <a:r>
                <a:rPr lang="en-US" sz="4000" dirty="0" smtClean="0"/>
                <a:t>Manage</a:t>
              </a:r>
              <a:endParaRPr lang="en-US" sz="4000" dirty="0"/>
            </a:p>
          </p:txBody>
        </p:sp>
      </p:grpSp>
    </p:spTree>
    <p:extLst>
      <p:ext uri="{BB962C8B-B14F-4D97-AF65-F5344CB8AC3E}">
        <p14:creationId xmlns:p14="http://schemas.microsoft.com/office/powerpoint/2010/main" val="347189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968</TotalTime>
  <Words>921</Words>
  <Application>Microsoft Office PowerPoint</Application>
  <PresentationFormat>Widescreen</PresentationFormat>
  <Paragraphs>174</Paragraphs>
  <Slides>14</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Wingdings</vt:lpstr>
      <vt:lpstr>Office Theme</vt:lpstr>
      <vt:lpstr>PowerPoint Presentation</vt:lpstr>
      <vt:lpstr>Why Do We Need A Self-Assessment?</vt:lpstr>
      <vt:lpstr>PowerPoint Presentation</vt:lpstr>
      <vt:lpstr>PowerPoint Presentation</vt:lpstr>
      <vt:lpstr>PowerPoint Presentation</vt:lpstr>
      <vt:lpstr>PowerPoint Presentation</vt:lpstr>
      <vt:lpstr>PowerPoint Presentation</vt:lpstr>
      <vt:lpstr>What Does The Self-Assessment Have To Do With All Of This?</vt:lpstr>
      <vt:lpstr>PowerPoint Presentation</vt:lpstr>
      <vt:lpstr>PowerPoint Presentation</vt:lpstr>
      <vt:lpstr>Learning More About Each Topic</vt:lpstr>
      <vt:lpstr>PowerPoint Presentation</vt:lpstr>
      <vt:lpstr>What Happens Now?</vt:lpstr>
      <vt:lpstr>For Additional Answers To Your 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dc:creator>
  <cp:lastModifiedBy>Lisa</cp:lastModifiedBy>
  <cp:revision>82</cp:revision>
  <dcterms:created xsi:type="dcterms:W3CDTF">2019-11-30T19:33:43Z</dcterms:created>
  <dcterms:modified xsi:type="dcterms:W3CDTF">2019-12-23T15:36:05Z</dcterms:modified>
</cp:coreProperties>
</file>